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17"/>
  </p:notesMasterIdLst>
  <p:handoutMasterIdLst>
    <p:handoutMasterId r:id="rId18"/>
  </p:handoutMasterIdLst>
  <p:sldIdLst>
    <p:sldId id="278" r:id="rId2"/>
    <p:sldId id="291" r:id="rId3"/>
    <p:sldId id="293" r:id="rId4"/>
    <p:sldId id="292" r:id="rId5"/>
    <p:sldId id="287" r:id="rId6"/>
    <p:sldId id="286" r:id="rId7"/>
    <p:sldId id="288" r:id="rId8"/>
    <p:sldId id="289" r:id="rId9"/>
    <p:sldId id="260" r:id="rId10"/>
    <p:sldId id="280" r:id="rId11"/>
    <p:sldId id="274" r:id="rId12"/>
    <p:sldId id="282" r:id="rId13"/>
    <p:sldId id="267" r:id="rId14"/>
    <p:sldId id="265" r:id="rId15"/>
    <p:sldId id="28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CE8"/>
    <a:srgbClr val="75ACD9"/>
    <a:srgbClr val="296597"/>
    <a:srgbClr val="99CCFF"/>
    <a:srgbClr val="62A0D4"/>
    <a:srgbClr val="3B89C9"/>
    <a:srgbClr val="1A6DA6"/>
    <a:srgbClr val="175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93" autoAdjust="0"/>
    <p:restoredTop sz="58082" autoAdjust="0"/>
  </p:normalViewPr>
  <p:slideViewPr>
    <p:cSldViewPr>
      <p:cViewPr>
        <p:scale>
          <a:sx n="70" d="100"/>
          <a:sy n="70" d="100"/>
        </p:scale>
        <p:origin x="-931" y="4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DFA17-5E25-4733-A30F-4BD6BA5A8F5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BD50A85-2C20-4314-A3D7-E42FFE4E81DB}">
      <dgm:prSet custT="1"/>
      <dgm:spPr/>
      <dgm:t>
        <a:bodyPr/>
        <a:lstStyle/>
        <a:p>
          <a:pPr rtl="0"/>
          <a:r>
            <a:rPr lang="en-US" sz="2400" dirty="0" smtClean="0"/>
            <a:t>Improved effectiveness by adopting a best practice from another state (66%)</a:t>
          </a:r>
          <a:endParaRPr lang="en-US" sz="2400" dirty="0"/>
        </a:p>
      </dgm:t>
    </dgm:pt>
    <dgm:pt modelId="{69251732-2C98-4F82-9BA8-52699D4C9A02}" type="parTrans" cxnId="{DC45B01D-AC78-481B-AAED-E88C6FE23D56}">
      <dgm:prSet/>
      <dgm:spPr/>
      <dgm:t>
        <a:bodyPr/>
        <a:lstStyle/>
        <a:p>
          <a:endParaRPr lang="en-US"/>
        </a:p>
      </dgm:t>
    </dgm:pt>
    <dgm:pt modelId="{32F5FE19-E638-4CD1-A796-ECED8EEF666B}" type="sibTrans" cxnId="{DC45B01D-AC78-481B-AAED-E88C6FE23D56}">
      <dgm:prSet/>
      <dgm:spPr/>
      <dgm:t>
        <a:bodyPr/>
        <a:lstStyle/>
        <a:p>
          <a:endParaRPr lang="en-US"/>
        </a:p>
      </dgm:t>
    </dgm:pt>
    <dgm:pt modelId="{77EB0C90-F9CE-497D-9234-7EBE7F01304A}">
      <dgm:prSet custT="1"/>
      <dgm:spPr/>
      <dgm:t>
        <a:bodyPr/>
        <a:lstStyle/>
        <a:p>
          <a:pPr rtl="0"/>
          <a:r>
            <a:rPr lang="en-US" sz="2400" dirty="0" smtClean="0"/>
            <a:t>Feel more support in their work (48%)</a:t>
          </a:r>
          <a:endParaRPr lang="en-US" sz="2400" dirty="0"/>
        </a:p>
      </dgm:t>
    </dgm:pt>
    <dgm:pt modelId="{3DC7909B-7080-47DF-977B-83E67BD521FD}" type="parTrans" cxnId="{49049F49-D5EB-4FEF-8344-5EAD729CAF39}">
      <dgm:prSet/>
      <dgm:spPr/>
      <dgm:t>
        <a:bodyPr/>
        <a:lstStyle/>
        <a:p>
          <a:endParaRPr lang="en-US"/>
        </a:p>
      </dgm:t>
    </dgm:pt>
    <dgm:pt modelId="{38C0526F-DE19-49AB-875F-942DB356CCF7}" type="sibTrans" cxnId="{49049F49-D5EB-4FEF-8344-5EAD729CAF39}">
      <dgm:prSet/>
      <dgm:spPr/>
      <dgm:t>
        <a:bodyPr/>
        <a:lstStyle/>
        <a:p>
          <a:endParaRPr lang="en-US"/>
        </a:p>
      </dgm:t>
    </dgm:pt>
    <dgm:pt modelId="{3FAA8DA9-9542-4B24-A9BF-6B0F309DC6BB}">
      <dgm:prSet custT="1"/>
      <dgm:spPr/>
      <dgm:t>
        <a:bodyPr/>
        <a:lstStyle/>
        <a:p>
          <a:pPr rtl="0"/>
          <a:r>
            <a:rPr lang="en-US" sz="2400" dirty="0" smtClean="0"/>
            <a:t>Think differently about their resources (48%)</a:t>
          </a:r>
          <a:endParaRPr lang="en-US" sz="2400" dirty="0"/>
        </a:p>
      </dgm:t>
    </dgm:pt>
    <dgm:pt modelId="{CEE88C0B-B776-44A1-BFE7-5676021553AC}" type="parTrans" cxnId="{F1C7A022-157C-4188-B7A5-E54A63A4F87D}">
      <dgm:prSet/>
      <dgm:spPr/>
      <dgm:t>
        <a:bodyPr/>
        <a:lstStyle/>
        <a:p>
          <a:endParaRPr lang="en-US"/>
        </a:p>
      </dgm:t>
    </dgm:pt>
    <dgm:pt modelId="{89B73146-9B49-474D-BA20-AD1B4A1B5DB4}" type="sibTrans" cxnId="{F1C7A022-157C-4188-B7A5-E54A63A4F87D}">
      <dgm:prSet/>
      <dgm:spPr/>
      <dgm:t>
        <a:bodyPr/>
        <a:lstStyle/>
        <a:p>
          <a:endParaRPr lang="en-US"/>
        </a:p>
      </dgm:t>
    </dgm:pt>
    <dgm:pt modelId="{152B57B7-AE6E-45D2-A085-5B638FEE54CD}">
      <dgm:prSet custT="1"/>
      <dgm:spPr/>
      <dgm:t>
        <a:bodyPr/>
        <a:lstStyle/>
        <a:p>
          <a:pPr rtl="0"/>
          <a:r>
            <a:rPr lang="en-US" sz="2400" dirty="0" smtClean="0"/>
            <a:t>Feel recharged from PLN (35%)</a:t>
          </a:r>
          <a:endParaRPr lang="en-US" sz="2400" dirty="0"/>
        </a:p>
      </dgm:t>
    </dgm:pt>
    <dgm:pt modelId="{3022FA3D-F9EE-481D-9512-15B8EFB11FDE}" type="parTrans" cxnId="{564A47A9-960B-4626-8AB7-14B682446ECC}">
      <dgm:prSet/>
      <dgm:spPr/>
      <dgm:t>
        <a:bodyPr/>
        <a:lstStyle/>
        <a:p>
          <a:endParaRPr lang="en-US"/>
        </a:p>
      </dgm:t>
    </dgm:pt>
    <dgm:pt modelId="{D0816115-B112-4D6E-81D8-4E19CDA54B8D}" type="sibTrans" cxnId="{564A47A9-960B-4626-8AB7-14B682446ECC}">
      <dgm:prSet/>
      <dgm:spPr/>
      <dgm:t>
        <a:bodyPr/>
        <a:lstStyle/>
        <a:p>
          <a:endParaRPr lang="en-US"/>
        </a:p>
      </dgm:t>
    </dgm:pt>
    <dgm:pt modelId="{555E8FD1-B982-48C0-8014-A493E47A7781}" type="pres">
      <dgm:prSet presAssocID="{EAFDFA17-5E25-4733-A30F-4BD6BA5A8F5D}" presName="Name0" presStyleCnt="0">
        <dgm:presLayoutVars>
          <dgm:chMax val="7"/>
          <dgm:dir/>
          <dgm:animLvl val="lvl"/>
          <dgm:resizeHandles val="exact"/>
        </dgm:presLayoutVars>
      </dgm:prSet>
      <dgm:spPr/>
      <dgm:t>
        <a:bodyPr/>
        <a:lstStyle/>
        <a:p>
          <a:endParaRPr lang="en-US"/>
        </a:p>
      </dgm:t>
    </dgm:pt>
    <dgm:pt modelId="{A1AA0521-FCE9-4969-88A9-F9444351B47A}" type="pres">
      <dgm:prSet presAssocID="{1BD50A85-2C20-4314-A3D7-E42FFE4E81DB}" presName="circle1" presStyleLbl="node1" presStyleIdx="0" presStyleCnt="4"/>
      <dgm:spPr/>
    </dgm:pt>
    <dgm:pt modelId="{39E90571-050A-4787-8A85-0B07DA6FD9A5}" type="pres">
      <dgm:prSet presAssocID="{1BD50A85-2C20-4314-A3D7-E42FFE4E81DB}" presName="space" presStyleCnt="0"/>
      <dgm:spPr/>
    </dgm:pt>
    <dgm:pt modelId="{812A95B1-5D8A-48C8-8D20-D234E6C06931}" type="pres">
      <dgm:prSet presAssocID="{1BD50A85-2C20-4314-A3D7-E42FFE4E81DB}" presName="rect1" presStyleLbl="alignAcc1" presStyleIdx="0" presStyleCnt="4"/>
      <dgm:spPr/>
      <dgm:t>
        <a:bodyPr/>
        <a:lstStyle/>
        <a:p>
          <a:endParaRPr lang="en-US"/>
        </a:p>
      </dgm:t>
    </dgm:pt>
    <dgm:pt modelId="{BB01BE99-74AD-419C-8DF0-DC43D68FF32E}" type="pres">
      <dgm:prSet presAssocID="{77EB0C90-F9CE-497D-9234-7EBE7F01304A}" presName="vertSpace2" presStyleLbl="node1" presStyleIdx="0" presStyleCnt="4"/>
      <dgm:spPr/>
    </dgm:pt>
    <dgm:pt modelId="{F40E0877-AD66-415E-B06D-BC3500F6AE93}" type="pres">
      <dgm:prSet presAssocID="{77EB0C90-F9CE-497D-9234-7EBE7F01304A}" presName="circle2" presStyleLbl="node1" presStyleIdx="1" presStyleCnt="4"/>
      <dgm:spPr/>
    </dgm:pt>
    <dgm:pt modelId="{1DF79D41-B7E4-4568-B4E8-CFD869364875}" type="pres">
      <dgm:prSet presAssocID="{77EB0C90-F9CE-497D-9234-7EBE7F01304A}" presName="rect2" presStyleLbl="alignAcc1" presStyleIdx="1" presStyleCnt="4"/>
      <dgm:spPr/>
      <dgm:t>
        <a:bodyPr/>
        <a:lstStyle/>
        <a:p>
          <a:endParaRPr lang="en-US"/>
        </a:p>
      </dgm:t>
    </dgm:pt>
    <dgm:pt modelId="{817E9AE7-8593-4131-B783-535EF34AA8D9}" type="pres">
      <dgm:prSet presAssocID="{3FAA8DA9-9542-4B24-A9BF-6B0F309DC6BB}" presName="vertSpace3" presStyleLbl="node1" presStyleIdx="1" presStyleCnt="4"/>
      <dgm:spPr/>
    </dgm:pt>
    <dgm:pt modelId="{4964A550-116D-4A3D-BAFD-540359C0BF72}" type="pres">
      <dgm:prSet presAssocID="{3FAA8DA9-9542-4B24-A9BF-6B0F309DC6BB}" presName="circle3" presStyleLbl="node1" presStyleIdx="2" presStyleCnt="4"/>
      <dgm:spPr/>
    </dgm:pt>
    <dgm:pt modelId="{F229159D-A1D3-45A1-BD0A-8F804F04EC73}" type="pres">
      <dgm:prSet presAssocID="{3FAA8DA9-9542-4B24-A9BF-6B0F309DC6BB}" presName="rect3" presStyleLbl="alignAcc1" presStyleIdx="2" presStyleCnt="4"/>
      <dgm:spPr/>
      <dgm:t>
        <a:bodyPr/>
        <a:lstStyle/>
        <a:p>
          <a:endParaRPr lang="en-US"/>
        </a:p>
      </dgm:t>
    </dgm:pt>
    <dgm:pt modelId="{AFA6269B-F137-4022-9DFF-BD42A629B100}" type="pres">
      <dgm:prSet presAssocID="{152B57B7-AE6E-45D2-A085-5B638FEE54CD}" presName="vertSpace4" presStyleLbl="node1" presStyleIdx="2" presStyleCnt="4"/>
      <dgm:spPr/>
    </dgm:pt>
    <dgm:pt modelId="{26208768-7060-4F08-873E-98EF49A2995A}" type="pres">
      <dgm:prSet presAssocID="{152B57B7-AE6E-45D2-A085-5B638FEE54CD}" presName="circle4" presStyleLbl="node1" presStyleIdx="3" presStyleCnt="4"/>
      <dgm:spPr/>
    </dgm:pt>
    <dgm:pt modelId="{849C791C-D4AE-4045-8D69-8786952E42A9}" type="pres">
      <dgm:prSet presAssocID="{152B57B7-AE6E-45D2-A085-5B638FEE54CD}" presName="rect4" presStyleLbl="alignAcc1" presStyleIdx="3" presStyleCnt="4"/>
      <dgm:spPr/>
      <dgm:t>
        <a:bodyPr/>
        <a:lstStyle/>
        <a:p>
          <a:endParaRPr lang="en-US"/>
        </a:p>
      </dgm:t>
    </dgm:pt>
    <dgm:pt modelId="{7E60A9F2-3CFE-466D-A6E3-1266EA2BE875}" type="pres">
      <dgm:prSet presAssocID="{1BD50A85-2C20-4314-A3D7-E42FFE4E81DB}" presName="rect1ParTxNoCh" presStyleLbl="alignAcc1" presStyleIdx="3" presStyleCnt="4">
        <dgm:presLayoutVars>
          <dgm:chMax val="1"/>
          <dgm:bulletEnabled val="1"/>
        </dgm:presLayoutVars>
      </dgm:prSet>
      <dgm:spPr/>
      <dgm:t>
        <a:bodyPr/>
        <a:lstStyle/>
        <a:p>
          <a:endParaRPr lang="en-US"/>
        </a:p>
      </dgm:t>
    </dgm:pt>
    <dgm:pt modelId="{DFCD9452-D36C-4991-85E4-3FEDD29E8E9B}" type="pres">
      <dgm:prSet presAssocID="{77EB0C90-F9CE-497D-9234-7EBE7F01304A}" presName="rect2ParTxNoCh" presStyleLbl="alignAcc1" presStyleIdx="3" presStyleCnt="4">
        <dgm:presLayoutVars>
          <dgm:chMax val="1"/>
          <dgm:bulletEnabled val="1"/>
        </dgm:presLayoutVars>
      </dgm:prSet>
      <dgm:spPr/>
      <dgm:t>
        <a:bodyPr/>
        <a:lstStyle/>
        <a:p>
          <a:endParaRPr lang="en-US"/>
        </a:p>
      </dgm:t>
    </dgm:pt>
    <dgm:pt modelId="{94697E14-A124-4BBF-B5EE-8DD9D7D4400D}" type="pres">
      <dgm:prSet presAssocID="{3FAA8DA9-9542-4B24-A9BF-6B0F309DC6BB}" presName="rect3ParTxNoCh" presStyleLbl="alignAcc1" presStyleIdx="3" presStyleCnt="4">
        <dgm:presLayoutVars>
          <dgm:chMax val="1"/>
          <dgm:bulletEnabled val="1"/>
        </dgm:presLayoutVars>
      </dgm:prSet>
      <dgm:spPr/>
      <dgm:t>
        <a:bodyPr/>
        <a:lstStyle/>
        <a:p>
          <a:endParaRPr lang="en-US"/>
        </a:p>
      </dgm:t>
    </dgm:pt>
    <dgm:pt modelId="{B2BBAA46-1705-4DC8-A48E-71B6B01C635A}" type="pres">
      <dgm:prSet presAssocID="{152B57B7-AE6E-45D2-A085-5B638FEE54CD}" presName="rect4ParTxNoCh" presStyleLbl="alignAcc1" presStyleIdx="3" presStyleCnt="4">
        <dgm:presLayoutVars>
          <dgm:chMax val="1"/>
          <dgm:bulletEnabled val="1"/>
        </dgm:presLayoutVars>
      </dgm:prSet>
      <dgm:spPr/>
      <dgm:t>
        <a:bodyPr/>
        <a:lstStyle/>
        <a:p>
          <a:endParaRPr lang="en-US"/>
        </a:p>
      </dgm:t>
    </dgm:pt>
  </dgm:ptLst>
  <dgm:cxnLst>
    <dgm:cxn modelId="{F1C7A022-157C-4188-B7A5-E54A63A4F87D}" srcId="{EAFDFA17-5E25-4733-A30F-4BD6BA5A8F5D}" destId="{3FAA8DA9-9542-4B24-A9BF-6B0F309DC6BB}" srcOrd="2" destOrd="0" parTransId="{CEE88C0B-B776-44A1-BFE7-5676021553AC}" sibTransId="{89B73146-9B49-474D-BA20-AD1B4A1B5DB4}"/>
    <dgm:cxn modelId="{49049F49-D5EB-4FEF-8344-5EAD729CAF39}" srcId="{EAFDFA17-5E25-4733-A30F-4BD6BA5A8F5D}" destId="{77EB0C90-F9CE-497D-9234-7EBE7F01304A}" srcOrd="1" destOrd="0" parTransId="{3DC7909B-7080-47DF-977B-83E67BD521FD}" sibTransId="{38C0526F-DE19-49AB-875F-942DB356CCF7}"/>
    <dgm:cxn modelId="{790D2210-2CDC-4E51-955F-AB785DC22D17}" type="presOf" srcId="{77EB0C90-F9CE-497D-9234-7EBE7F01304A}" destId="{1DF79D41-B7E4-4568-B4E8-CFD869364875}" srcOrd="0" destOrd="0" presId="urn:microsoft.com/office/officeart/2005/8/layout/target3"/>
    <dgm:cxn modelId="{FFB95345-1C4A-4E62-ADA6-503D9A5FE734}" type="presOf" srcId="{1BD50A85-2C20-4314-A3D7-E42FFE4E81DB}" destId="{7E60A9F2-3CFE-466D-A6E3-1266EA2BE875}" srcOrd="1" destOrd="0" presId="urn:microsoft.com/office/officeart/2005/8/layout/target3"/>
    <dgm:cxn modelId="{8F59CEE9-82FE-42DF-B345-70D64D95FE96}" type="presOf" srcId="{3FAA8DA9-9542-4B24-A9BF-6B0F309DC6BB}" destId="{F229159D-A1D3-45A1-BD0A-8F804F04EC73}" srcOrd="0" destOrd="0" presId="urn:microsoft.com/office/officeart/2005/8/layout/target3"/>
    <dgm:cxn modelId="{564A47A9-960B-4626-8AB7-14B682446ECC}" srcId="{EAFDFA17-5E25-4733-A30F-4BD6BA5A8F5D}" destId="{152B57B7-AE6E-45D2-A085-5B638FEE54CD}" srcOrd="3" destOrd="0" parTransId="{3022FA3D-F9EE-481D-9512-15B8EFB11FDE}" sibTransId="{D0816115-B112-4D6E-81D8-4E19CDA54B8D}"/>
    <dgm:cxn modelId="{672EC69F-7E25-4233-B32C-89C20103A5B9}" type="presOf" srcId="{152B57B7-AE6E-45D2-A085-5B638FEE54CD}" destId="{B2BBAA46-1705-4DC8-A48E-71B6B01C635A}" srcOrd="1" destOrd="0" presId="urn:microsoft.com/office/officeart/2005/8/layout/target3"/>
    <dgm:cxn modelId="{3881D553-8544-4ED3-8D85-5C1F77D9D6A9}" type="presOf" srcId="{152B57B7-AE6E-45D2-A085-5B638FEE54CD}" destId="{849C791C-D4AE-4045-8D69-8786952E42A9}" srcOrd="0" destOrd="0" presId="urn:microsoft.com/office/officeart/2005/8/layout/target3"/>
    <dgm:cxn modelId="{5CBDE4A2-C6B8-4F26-95E7-4111D854FBA7}" type="presOf" srcId="{3FAA8DA9-9542-4B24-A9BF-6B0F309DC6BB}" destId="{94697E14-A124-4BBF-B5EE-8DD9D7D4400D}" srcOrd="1" destOrd="0" presId="urn:microsoft.com/office/officeart/2005/8/layout/target3"/>
    <dgm:cxn modelId="{C3220810-4464-40AC-9A91-0B229751E02E}" type="presOf" srcId="{77EB0C90-F9CE-497D-9234-7EBE7F01304A}" destId="{DFCD9452-D36C-4991-85E4-3FEDD29E8E9B}" srcOrd="1" destOrd="0" presId="urn:microsoft.com/office/officeart/2005/8/layout/target3"/>
    <dgm:cxn modelId="{15A0FBF1-27FA-40FA-AA3D-92227F2255C5}" type="presOf" srcId="{1BD50A85-2C20-4314-A3D7-E42FFE4E81DB}" destId="{812A95B1-5D8A-48C8-8D20-D234E6C06931}" srcOrd="0" destOrd="0" presId="urn:microsoft.com/office/officeart/2005/8/layout/target3"/>
    <dgm:cxn modelId="{900F24D7-F188-4708-BB35-367A8A95B9FD}" type="presOf" srcId="{EAFDFA17-5E25-4733-A30F-4BD6BA5A8F5D}" destId="{555E8FD1-B982-48C0-8014-A493E47A7781}" srcOrd="0" destOrd="0" presId="urn:microsoft.com/office/officeart/2005/8/layout/target3"/>
    <dgm:cxn modelId="{DC45B01D-AC78-481B-AAED-E88C6FE23D56}" srcId="{EAFDFA17-5E25-4733-A30F-4BD6BA5A8F5D}" destId="{1BD50A85-2C20-4314-A3D7-E42FFE4E81DB}" srcOrd="0" destOrd="0" parTransId="{69251732-2C98-4F82-9BA8-52699D4C9A02}" sibTransId="{32F5FE19-E638-4CD1-A796-ECED8EEF666B}"/>
    <dgm:cxn modelId="{AC0EAA4B-D720-4710-BFA8-10069CC1702A}" type="presParOf" srcId="{555E8FD1-B982-48C0-8014-A493E47A7781}" destId="{A1AA0521-FCE9-4969-88A9-F9444351B47A}" srcOrd="0" destOrd="0" presId="urn:microsoft.com/office/officeart/2005/8/layout/target3"/>
    <dgm:cxn modelId="{A5230376-34F4-47A0-A8CE-95FE1C3A339F}" type="presParOf" srcId="{555E8FD1-B982-48C0-8014-A493E47A7781}" destId="{39E90571-050A-4787-8A85-0B07DA6FD9A5}" srcOrd="1" destOrd="0" presId="urn:microsoft.com/office/officeart/2005/8/layout/target3"/>
    <dgm:cxn modelId="{B0AB6C43-8D82-40E0-84C7-F3A88F4BBC34}" type="presParOf" srcId="{555E8FD1-B982-48C0-8014-A493E47A7781}" destId="{812A95B1-5D8A-48C8-8D20-D234E6C06931}" srcOrd="2" destOrd="0" presId="urn:microsoft.com/office/officeart/2005/8/layout/target3"/>
    <dgm:cxn modelId="{832689A0-5A02-4CB1-A853-CC81A23BF674}" type="presParOf" srcId="{555E8FD1-B982-48C0-8014-A493E47A7781}" destId="{BB01BE99-74AD-419C-8DF0-DC43D68FF32E}" srcOrd="3" destOrd="0" presId="urn:microsoft.com/office/officeart/2005/8/layout/target3"/>
    <dgm:cxn modelId="{496E5B86-252C-4AC0-95D2-718B58A0C2EB}" type="presParOf" srcId="{555E8FD1-B982-48C0-8014-A493E47A7781}" destId="{F40E0877-AD66-415E-B06D-BC3500F6AE93}" srcOrd="4" destOrd="0" presId="urn:microsoft.com/office/officeart/2005/8/layout/target3"/>
    <dgm:cxn modelId="{0BD68305-36CC-4DB7-8E6F-1BD6BF7BB032}" type="presParOf" srcId="{555E8FD1-B982-48C0-8014-A493E47A7781}" destId="{1DF79D41-B7E4-4568-B4E8-CFD869364875}" srcOrd="5" destOrd="0" presId="urn:microsoft.com/office/officeart/2005/8/layout/target3"/>
    <dgm:cxn modelId="{303B9740-1C04-4AB6-B84B-52725C247825}" type="presParOf" srcId="{555E8FD1-B982-48C0-8014-A493E47A7781}" destId="{817E9AE7-8593-4131-B783-535EF34AA8D9}" srcOrd="6" destOrd="0" presId="urn:microsoft.com/office/officeart/2005/8/layout/target3"/>
    <dgm:cxn modelId="{9C29D0F0-290B-4167-BC13-9840B638A043}" type="presParOf" srcId="{555E8FD1-B982-48C0-8014-A493E47A7781}" destId="{4964A550-116D-4A3D-BAFD-540359C0BF72}" srcOrd="7" destOrd="0" presId="urn:microsoft.com/office/officeart/2005/8/layout/target3"/>
    <dgm:cxn modelId="{B8A8B3BF-B27A-4A5F-AE90-EDFFE3E3DC06}" type="presParOf" srcId="{555E8FD1-B982-48C0-8014-A493E47A7781}" destId="{F229159D-A1D3-45A1-BD0A-8F804F04EC73}" srcOrd="8" destOrd="0" presId="urn:microsoft.com/office/officeart/2005/8/layout/target3"/>
    <dgm:cxn modelId="{06DD2880-4D93-4606-9C33-B6A02896DA4B}" type="presParOf" srcId="{555E8FD1-B982-48C0-8014-A493E47A7781}" destId="{AFA6269B-F137-4022-9DFF-BD42A629B100}" srcOrd="9" destOrd="0" presId="urn:microsoft.com/office/officeart/2005/8/layout/target3"/>
    <dgm:cxn modelId="{0F0386E1-1465-46F8-9049-52E8B5DD7CB4}" type="presParOf" srcId="{555E8FD1-B982-48C0-8014-A493E47A7781}" destId="{26208768-7060-4F08-873E-98EF49A2995A}" srcOrd="10" destOrd="0" presId="urn:microsoft.com/office/officeart/2005/8/layout/target3"/>
    <dgm:cxn modelId="{E886FA96-55A8-48E1-B8FA-D179834EEB2F}" type="presParOf" srcId="{555E8FD1-B982-48C0-8014-A493E47A7781}" destId="{849C791C-D4AE-4045-8D69-8786952E42A9}" srcOrd="11" destOrd="0" presId="urn:microsoft.com/office/officeart/2005/8/layout/target3"/>
    <dgm:cxn modelId="{BD21E7DB-3BF2-4529-B537-DF154DC468F5}" type="presParOf" srcId="{555E8FD1-B982-48C0-8014-A493E47A7781}" destId="{7E60A9F2-3CFE-466D-A6E3-1266EA2BE875}" srcOrd="12" destOrd="0" presId="urn:microsoft.com/office/officeart/2005/8/layout/target3"/>
    <dgm:cxn modelId="{CD6FC000-D5C4-4451-AA48-DAA6E5DDFB7F}" type="presParOf" srcId="{555E8FD1-B982-48C0-8014-A493E47A7781}" destId="{DFCD9452-D36C-4991-85E4-3FEDD29E8E9B}" srcOrd="13" destOrd="0" presId="urn:microsoft.com/office/officeart/2005/8/layout/target3"/>
    <dgm:cxn modelId="{43117A30-B126-4205-BCA3-5B287B2E760B}" type="presParOf" srcId="{555E8FD1-B982-48C0-8014-A493E47A7781}" destId="{94697E14-A124-4BBF-B5EE-8DD9D7D4400D}" srcOrd="14" destOrd="0" presId="urn:microsoft.com/office/officeart/2005/8/layout/target3"/>
    <dgm:cxn modelId="{A036E81B-7C20-4528-9A74-D525BAE5A472}" type="presParOf" srcId="{555E8FD1-B982-48C0-8014-A493E47A7781}" destId="{B2BBAA46-1705-4DC8-A48E-71B6B01C635A}"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8/25/2008</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635AB2-EB38-44BC-B57E-841CD0273823}" type="slidenum">
              <a:rPr lang="en-US"/>
              <a:pPr>
                <a:defRPr/>
              </a:pPr>
              <a:t>‹#›</a:t>
            </a:fld>
            <a:endParaRPr lang="en-US"/>
          </a:p>
        </p:txBody>
      </p:sp>
    </p:spTree>
    <p:extLst>
      <p:ext uri="{BB962C8B-B14F-4D97-AF65-F5344CB8AC3E}">
        <p14:creationId xmlns:p14="http://schemas.microsoft.com/office/powerpoint/2010/main" val="5980477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8/25/2008</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A4A742-E84A-42CE-A880-927E476CE141}" type="slidenum">
              <a:rPr lang="en-US"/>
              <a:pPr>
                <a:defRPr/>
              </a:pPr>
              <a:t>‹#›</a:t>
            </a:fld>
            <a:endParaRPr lang="en-US"/>
          </a:p>
        </p:txBody>
      </p:sp>
    </p:spTree>
    <p:extLst>
      <p:ext uri="{BB962C8B-B14F-4D97-AF65-F5344CB8AC3E}">
        <p14:creationId xmlns:p14="http://schemas.microsoft.com/office/powerpoint/2010/main" val="211766733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2970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7E3AE-4EF8-4F51-A0F8-2A8E91266A0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Membership</a:t>
            </a:r>
            <a:r>
              <a:rPr lang="en-US" dirty="0" smtClean="0"/>
              <a:t>:  Each of the 29 Land Grant Universities within the southern region can appoint one or more representative to each of the eight committees.  Ideally, each committee would have at least one representative from each university.  However, since some Extension professionals serve multiple roles, that is not always the case.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Officers</a:t>
            </a:r>
            <a:r>
              <a:rPr lang="en-US" dirty="0" smtClean="0"/>
              <a:t>:  Most committees elect a chair, vice-chair, and secretary annually.  These officers are responsible for guiding the multi-state work of the committee throughout the year.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Representatives</a:t>
            </a:r>
            <a:r>
              <a:rPr lang="en-US" dirty="0" smtClean="0"/>
              <a:t>:  Each committee selects two of its members to represent the committee with the Program Leadership Committee.  These representatives, one from an 1862 institution and one from an 1890 institution, participate in face-to-face meetings during the conference and December, as well as in conference calls throughout the year.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Administrative Advisors:  </a:t>
            </a:r>
            <a:r>
              <a:rPr lang="en-US" dirty="0" smtClean="0"/>
              <a:t>Each committee has an 1862 and 1890 Administrative Advisor assigned to assist and guide the work of the committee.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During annual conference, each committee develops an </a:t>
            </a:r>
            <a:r>
              <a:rPr lang="en-US" b="1" dirty="0" smtClean="0"/>
              <a:t>annual work plan </a:t>
            </a:r>
            <a:r>
              <a:rPr lang="en-US" dirty="0" smtClean="0"/>
              <a:t>to guide multi-state efforts to address common issues.  Additionally, committees meet at least quarterly by conference call or face-to-face to advance this work as well as address emerging issues.</a:t>
            </a:r>
          </a:p>
          <a:p>
            <a:pPr eaLnBrk="1" fontAlgn="auto" hangingPunct="1">
              <a:spcBef>
                <a:spcPts val="0"/>
              </a:spcBef>
              <a:spcAft>
                <a:spcPts val="0"/>
              </a:spcAft>
              <a:defRPr/>
            </a:pPr>
            <a:endParaRPr lang="en-US" dirty="0"/>
          </a:p>
        </p:txBody>
      </p:sp>
      <p:sp>
        <p:nvSpPr>
          <p:cNvPr id="38916"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8917"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C26A9A-595E-455B-80A8-D363445297E5}"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Membership</a:t>
            </a:r>
            <a:r>
              <a:rPr lang="en-US" smtClean="0"/>
              <a:t>:  The Program Leadership Committee is made up of representatives from each of the Program Committees.  Each Program Committee selects an 1862 and an 1890 Representative from their committee to represent the group on the Program Leadership Committee.  Representatives serve three year staggered terms to allow for continuity from year to year.</a:t>
            </a:r>
          </a:p>
          <a:p>
            <a:pPr eaLnBrk="1" hangingPunct="1">
              <a:spcBef>
                <a:spcPct val="0"/>
              </a:spcBef>
            </a:pPr>
            <a:endParaRPr lang="en-US" smtClean="0"/>
          </a:p>
          <a:p>
            <a:pPr eaLnBrk="1" hangingPunct="1">
              <a:spcBef>
                <a:spcPct val="0"/>
              </a:spcBef>
            </a:pPr>
            <a:r>
              <a:rPr lang="en-US" smtClean="0"/>
              <a:t>In addition to the Program Committee representatives, AEA and ASRED each appoint a representative and an </a:t>
            </a:r>
            <a:r>
              <a:rPr lang="en-US" b="1" smtClean="0"/>
              <a:t>Administrative Advisor </a:t>
            </a:r>
            <a:r>
              <a:rPr lang="en-US" smtClean="0"/>
              <a:t>to the group.  The next slide will identify this current year’s PLC members.</a:t>
            </a:r>
          </a:p>
          <a:p>
            <a:pPr eaLnBrk="1" hangingPunct="1">
              <a:spcBef>
                <a:spcPct val="0"/>
              </a:spcBef>
            </a:pPr>
            <a:endParaRPr lang="en-US" smtClean="0"/>
          </a:p>
          <a:p>
            <a:pPr eaLnBrk="1" hangingPunct="1">
              <a:spcBef>
                <a:spcPct val="0"/>
              </a:spcBef>
            </a:pPr>
            <a:r>
              <a:rPr lang="en-US" b="1" smtClean="0"/>
              <a:t>Officers</a:t>
            </a:r>
            <a:r>
              <a:rPr lang="en-US" smtClean="0"/>
              <a:t>:  The PLC selects a chair and  chair-elect to serve as the coordinators of the committee.  </a:t>
            </a:r>
          </a:p>
          <a:p>
            <a:pPr eaLnBrk="1" hangingPunct="1">
              <a:spcBef>
                <a:spcPct val="0"/>
              </a:spcBef>
            </a:pPr>
            <a:endParaRPr lang="en-US" smtClean="0"/>
          </a:p>
          <a:p>
            <a:pPr eaLnBrk="1" hangingPunct="1">
              <a:spcBef>
                <a:spcPct val="0"/>
              </a:spcBef>
            </a:pPr>
            <a:r>
              <a:rPr lang="en-US" smtClean="0"/>
              <a:t>The primary </a:t>
            </a:r>
            <a:r>
              <a:rPr lang="en-US" b="1" smtClean="0"/>
              <a:t>Roles and Responsibilities </a:t>
            </a:r>
            <a:r>
              <a:rPr lang="en-US" smtClean="0"/>
              <a:t>of the PLC are to:</a:t>
            </a:r>
          </a:p>
          <a:p>
            <a:pPr eaLnBrk="1" hangingPunct="1">
              <a:spcBef>
                <a:spcPct val="0"/>
              </a:spcBef>
              <a:buFontTx/>
              <a:buChar char="•"/>
            </a:pPr>
            <a:r>
              <a:rPr lang="en-US" smtClean="0"/>
              <a:t>Review the PLN website</a:t>
            </a:r>
          </a:p>
          <a:p>
            <a:pPr eaLnBrk="1" hangingPunct="1">
              <a:spcBef>
                <a:spcPct val="0"/>
              </a:spcBef>
              <a:buFontTx/>
              <a:buChar char="•"/>
            </a:pPr>
            <a:r>
              <a:rPr lang="en-US" smtClean="0"/>
              <a:t>Develop an Annual Plan of Work for the PLC</a:t>
            </a:r>
          </a:p>
          <a:p>
            <a:pPr eaLnBrk="1" hangingPunct="1">
              <a:spcBef>
                <a:spcPct val="0"/>
              </a:spcBef>
              <a:buFontTx/>
              <a:buChar char="•"/>
            </a:pPr>
            <a:r>
              <a:rPr lang="en-US" smtClean="0"/>
              <a:t>Identify Emerging Issues, especially those that cut across Program Committees</a:t>
            </a:r>
          </a:p>
          <a:p>
            <a:pPr eaLnBrk="1" hangingPunct="1">
              <a:spcBef>
                <a:spcPct val="0"/>
              </a:spcBef>
              <a:buFontTx/>
              <a:buChar char="•"/>
            </a:pPr>
            <a:r>
              <a:rPr lang="en-US" smtClean="0"/>
              <a:t>Review the Annual Plan of Work for each of the Program Committees</a:t>
            </a:r>
          </a:p>
          <a:p>
            <a:pPr eaLnBrk="1" hangingPunct="1">
              <a:spcBef>
                <a:spcPct val="0"/>
              </a:spcBef>
              <a:buFontTx/>
              <a:buChar char="•"/>
            </a:pPr>
            <a:r>
              <a:rPr lang="en-US" smtClean="0"/>
              <a:t>Plan the Annual PLN Conference</a:t>
            </a:r>
          </a:p>
        </p:txBody>
      </p:sp>
      <p:sp>
        <p:nvSpPr>
          <p:cNvPr id="39940"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99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F1DD8C-57B1-4F49-94F4-873969F4B25C}"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6BAC64-F41A-43F1-B7CC-A01F48B2EBA0}" type="slidenum">
              <a:rPr lang="en-US" smtClean="0"/>
              <a:pPr/>
              <a:t>15</a:t>
            </a:fld>
            <a:endParaRPr lang="en-US" smtClean="0"/>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072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5483DE-178E-409C-9D9D-414379BF7CE5}"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174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62354E-E513-4B08-8D36-BC4BC1B90D80}"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2772"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277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A133F-D88A-4C56-95B3-DE4902E2E8BA}"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3797"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9EAC2F-498E-49F3-96CC-E4DAED0563F4}"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Established in 1989, the Program Leadership Network, or PLN for short, has a three-fold mission:</a:t>
            </a:r>
          </a:p>
          <a:p>
            <a:pPr eaLnBrk="1" fontAlgn="auto" hangingPunct="1">
              <a:spcBef>
                <a:spcPts val="0"/>
              </a:spcBef>
              <a:spcAft>
                <a:spcPts val="0"/>
              </a:spcAft>
              <a:defRPr/>
            </a:pPr>
            <a:endParaRPr lang="en-US" dirty="0" smtClean="0"/>
          </a:p>
          <a:p>
            <a:pPr lvl="1" eaLnBrk="1" fontAlgn="auto" hangingPunct="1">
              <a:spcBef>
                <a:spcPct val="50000"/>
              </a:spcBef>
              <a:spcAft>
                <a:spcPts val="0"/>
              </a:spcAft>
              <a:buFont typeface="Arial" pitchFamily="34" charset="0"/>
              <a:buChar char="•"/>
              <a:defRPr/>
            </a:pPr>
            <a:r>
              <a:rPr lang="en-US" dirty="0" smtClean="0">
                <a:cs typeface="Times New Roman" pitchFamily="18" charset="0"/>
              </a:rPr>
              <a:t>Foster and strengthen Extension education programming throughout the Southern region by promoting multi-state cooperation. </a:t>
            </a:r>
          </a:p>
          <a:p>
            <a:pPr lvl="1" eaLnBrk="1" fontAlgn="auto" hangingPunct="1">
              <a:spcBef>
                <a:spcPct val="50000"/>
              </a:spcBef>
              <a:spcAft>
                <a:spcPts val="0"/>
              </a:spcAft>
              <a:buFont typeface="Arial" pitchFamily="34" charset="0"/>
              <a:buNone/>
              <a:defRPr/>
            </a:pPr>
            <a:endParaRPr lang="en-US" dirty="0" smtClean="0">
              <a:cs typeface="Times New Roman" pitchFamily="18" charset="0"/>
            </a:endParaRPr>
          </a:p>
          <a:p>
            <a:pPr lvl="1" eaLnBrk="1" fontAlgn="auto" hangingPunct="1">
              <a:spcBef>
                <a:spcPct val="50000"/>
              </a:spcBef>
              <a:spcAft>
                <a:spcPts val="0"/>
              </a:spcAft>
              <a:buFont typeface="Arial" pitchFamily="34" charset="0"/>
              <a:buChar char="•"/>
              <a:defRPr/>
            </a:pPr>
            <a:r>
              <a:rPr lang="en-US" dirty="0" smtClean="0">
                <a:cs typeface="Times New Roman" pitchFamily="18" charset="0"/>
              </a:rPr>
              <a:t>Anticipate emerging program issues and needs. </a:t>
            </a:r>
          </a:p>
          <a:p>
            <a:pPr lvl="1" eaLnBrk="1" fontAlgn="auto" hangingPunct="1">
              <a:spcBef>
                <a:spcPct val="50000"/>
              </a:spcBef>
              <a:spcAft>
                <a:spcPts val="0"/>
              </a:spcAft>
              <a:buFont typeface="Arial" pitchFamily="34" charset="0"/>
              <a:buChar char="•"/>
              <a:defRPr/>
            </a:pPr>
            <a:endParaRPr lang="en-US" dirty="0" smtClean="0">
              <a:cs typeface="Times New Roman" pitchFamily="18" charset="0"/>
            </a:endParaRPr>
          </a:p>
          <a:p>
            <a:pPr lvl="1" eaLnBrk="1" fontAlgn="auto" hangingPunct="1">
              <a:spcBef>
                <a:spcPct val="50000"/>
              </a:spcBef>
              <a:spcAft>
                <a:spcPts val="0"/>
              </a:spcAft>
              <a:buFont typeface="Arial" pitchFamily="34" charset="0"/>
              <a:buChar char="•"/>
              <a:defRPr/>
            </a:pPr>
            <a:r>
              <a:rPr lang="en-US" dirty="0" smtClean="0">
                <a:cs typeface="Times New Roman" pitchFamily="18" charset="0"/>
              </a:rPr>
              <a:t>Implement action processes to address them in a timely manner. </a:t>
            </a:r>
          </a:p>
          <a:p>
            <a:pPr lvl="1" eaLnBrk="1" fontAlgn="auto" hangingPunct="1">
              <a:spcBef>
                <a:spcPct val="50000"/>
              </a:spcBef>
              <a:spcAft>
                <a:spcPts val="0"/>
              </a:spcAft>
              <a:defRPr/>
            </a:pPr>
            <a:r>
              <a:rPr lang="en-US" sz="1050" dirty="0" smtClean="0">
                <a:cs typeface="Times New Roman" pitchFamily="18" charset="0"/>
              </a:rPr>
              <a:t>	</a:t>
            </a:r>
            <a:endParaRPr lang="en-US" dirty="0"/>
          </a:p>
        </p:txBody>
      </p:sp>
      <p:sp>
        <p:nvSpPr>
          <p:cNvPr id="34820"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482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4E0DEE-E4F7-49EC-9DBE-B4762FBF90C7}"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PLN is structured around three main groups:  eight Program Committees, one Program Leadership Committee, and one Executive Committee, which is a subset of the Program Leadership Committee.</a:t>
            </a:r>
          </a:p>
          <a:p>
            <a:pPr eaLnBrk="1" hangingPunct="1">
              <a:spcBef>
                <a:spcPct val="0"/>
              </a:spcBef>
            </a:pPr>
            <a:endParaRPr lang="en-US" smtClean="0"/>
          </a:p>
          <a:p>
            <a:pPr eaLnBrk="1" hangingPunct="1">
              <a:spcBef>
                <a:spcPct val="0"/>
              </a:spcBef>
            </a:pPr>
            <a:r>
              <a:rPr lang="en-US" smtClean="0"/>
              <a:t>All committees are administratively responsible to The Association of Southern Regional Extension Directors (ASRED) and The Association of Extension Administrators (AEA).</a:t>
            </a:r>
          </a:p>
          <a:p>
            <a:pPr eaLnBrk="1" hangingPunct="1">
              <a:spcBef>
                <a:spcPct val="0"/>
              </a:spcBef>
            </a:pPr>
            <a:endParaRPr lang="en-US" smtClean="0"/>
          </a:p>
          <a:p>
            <a:pPr eaLnBrk="1" hangingPunct="1">
              <a:spcBef>
                <a:spcPct val="0"/>
              </a:spcBef>
            </a:pPr>
            <a:r>
              <a:rPr lang="en-US" smtClean="0"/>
              <a:t>The next few slides will show how these organizations work together to accomplish the PLN mission.</a:t>
            </a:r>
          </a:p>
        </p:txBody>
      </p:sp>
      <p:sp>
        <p:nvSpPr>
          <p:cNvPr id="35844"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584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DBCDA3-052D-4F45-887D-D610BC644F7B}"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model depicts an overview of how PLN’s different groups interact.  We will take a few moments to look at each piece to see how it all fits together.  </a:t>
            </a:r>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8BBC56-37B1-44F0-B4B2-AC4D7AF7A332}"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First, let’s take a look at the Program Committees.  As was mentioned earlier, there are eight program committees.  These committees are made up of representatives from the southern Land-grant universities that have specific programmatic responsibilities.  Four of these committees are sometimes referred to as “subject matter” committees:</a:t>
            </a:r>
          </a:p>
          <a:p>
            <a:pPr eaLnBrk="1" hangingPunct="1">
              <a:spcBef>
                <a:spcPct val="0"/>
              </a:spcBef>
              <a:buFontTx/>
              <a:buChar char="•"/>
            </a:pPr>
            <a:r>
              <a:rPr lang="en-US" smtClean="0"/>
              <a:t>Agriculture and Natural Science (ANR)</a:t>
            </a:r>
          </a:p>
          <a:p>
            <a:pPr eaLnBrk="1" hangingPunct="1">
              <a:spcBef>
                <a:spcPct val="0"/>
              </a:spcBef>
              <a:buFontTx/>
              <a:buChar char="•"/>
            </a:pPr>
            <a:r>
              <a:rPr lang="en-US" smtClean="0"/>
              <a:t>Community Resource Development (CRD)</a:t>
            </a:r>
          </a:p>
          <a:p>
            <a:pPr eaLnBrk="1" hangingPunct="1">
              <a:spcBef>
                <a:spcPct val="0"/>
              </a:spcBef>
              <a:buFontTx/>
              <a:buChar char="•"/>
            </a:pPr>
            <a:r>
              <a:rPr lang="en-US" smtClean="0"/>
              <a:t>Family &amp; Consumer Science (FCS)</a:t>
            </a:r>
          </a:p>
          <a:p>
            <a:pPr eaLnBrk="1" hangingPunct="1">
              <a:spcBef>
                <a:spcPct val="0"/>
              </a:spcBef>
              <a:buFontTx/>
              <a:buChar char="•"/>
            </a:pPr>
            <a:r>
              <a:rPr lang="en-US" smtClean="0"/>
              <a:t>4H Youth Development (4-H)</a:t>
            </a:r>
          </a:p>
          <a:p>
            <a:pPr eaLnBrk="1" hangingPunct="1">
              <a:spcBef>
                <a:spcPct val="0"/>
              </a:spcBef>
              <a:buFontTx/>
              <a:buChar char="•"/>
            </a:pPr>
            <a:endParaRPr lang="en-US" smtClean="0"/>
          </a:p>
          <a:p>
            <a:pPr eaLnBrk="1" hangingPunct="1">
              <a:spcBef>
                <a:spcPct val="0"/>
              </a:spcBef>
            </a:pPr>
            <a:r>
              <a:rPr lang="en-US" smtClean="0"/>
              <a:t>The remaining four committees serve in administrative or program support roles.  These are:</a:t>
            </a:r>
          </a:p>
          <a:p>
            <a:pPr eaLnBrk="1" hangingPunct="1">
              <a:spcBef>
                <a:spcPct val="0"/>
              </a:spcBef>
              <a:buFontTx/>
              <a:buChar char="•"/>
            </a:pPr>
            <a:r>
              <a:rPr lang="en-US" smtClean="0"/>
              <a:t>Communications (COM)</a:t>
            </a:r>
          </a:p>
          <a:p>
            <a:pPr eaLnBrk="1" hangingPunct="1">
              <a:spcBef>
                <a:spcPct val="0"/>
              </a:spcBef>
              <a:buFontTx/>
              <a:buChar char="•"/>
            </a:pPr>
            <a:r>
              <a:rPr lang="en-US" smtClean="0"/>
              <a:t>Information Technology (IT)</a:t>
            </a:r>
          </a:p>
          <a:p>
            <a:pPr eaLnBrk="1" hangingPunct="1">
              <a:spcBef>
                <a:spcPct val="0"/>
              </a:spcBef>
              <a:buFontTx/>
              <a:buChar char="•"/>
            </a:pPr>
            <a:r>
              <a:rPr lang="en-US" smtClean="0"/>
              <a:t>Middle Managers (MM)</a:t>
            </a:r>
          </a:p>
          <a:p>
            <a:pPr eaLnBrk="1" hangingPunct="1">
              <a:spcBef>
                <a:spcPct val="0"/>
              </a:spcBef>
              <a:buFontTx/>
              <a:buChar char="•"/>
            </a:pPr>
            <a:r>
              <a:rPr lang="en-US" smtClean="0"/>
              <a:t>Program &amp; Staff Development (PSD)</a:t>
            </a:r>
          </a:p>
          <a:p>
            <a:pPr eaLnBrk="1" hangingPunct="1">
              <a:spcBef>
                <a:spcPct val="0"/>
              </a:spcBef>
              <a:buFontTx/>
              <a:buChar char="•"/>
            </a:pPr>
            <a:endParaRPr lang="en-US" smtClean="0"/>
          </a:p>
          <a:p>
            <a:pPr eaLnBrk="1" hangingPunct="1">
              <a:spcBef>
                <a:spcPct val="0"/>
              </a:spcBef>
            </a:pPr>
            <a:endParaRPr lang="en-US" smtClean="0"/>
          </a:p>
          <a:p>
            <a:pPr eaLnBrk="1" hangingPunct="1">
              <a:spcBef>
                <a:spcPct val="0"/>
              </a:spcBef>
            </a:pPr>
            <a:endParaRPr lang="en-US" smtClean="0"/>
          </a:p>
        </p:txBody>
      </p:sp>
      <p:sp>
        <p:nvSpPr>
          <p:cNvPr id="37892"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t>8/25/2008</a:t>
            </a:r>
          </a:p>
        </p:txBody>
      </p:sp>
      <p:sp>
        <p:nvSpPr>
          <p:cNvPr id="378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86AD46-2AE1-41FE-A079-C898215E76EA}"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6002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7" name="Rectangle 6"/>
            <p:cNvSpPr/>
            <p:nvPr/>
          </p:nvSpPr>
          <p:spPr>
            <a:xfrm>
              <a:off x="0" y="4572000"/>
              <a:ext cx="16002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828800" y="4572000"/>
            <a:ext cx="6553200" cy="1219200"/>
          </a:xfrm>
        </p:spPr>
        <p:txBody>
          <a:bodyPr anchor="b" anchorCtr="0">
            <a:noAutofit/>
          </a:bodyPr>
          <a:lstStyle>
            <a:lvl1pPr algn="l">
              <a:defRPr sz="36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dirty="0"/>
          </a:p>
        </p:txBody>
      </p:sp>
      <p:sp>
        <p:nvSpPr>
          <p:cNvPr id="10" name="Date Placeholder 3"/>
          <p:cNvSpPr>
            <a:spLocks noGrp="1"/>
          </p:cNvSpPr>
          <p:nvPr>
            <p:ph type="dt" sz="half" idx="10"/>
          </p:nvPr>
        </p:nvSpPr>
        <p:spPr>
          <a:xfrm>
            <a:off x="7315200" y="6553200"/>
            <a:ext cx="1676400" cy="228600"/>
          </a:xfrm>
        </p:spPr>
        <p:txBody>
          <a:bodyPr anchor="t" anchorCtr="0"/>
          <a:lstStyle>
            <a:lvl1pPr marL="0" algn="r" defTabSz="914400" rtl="0" eaLnBrk="1" latinLnBrk="0" hangingPunct="1">
              <a:defRPr sz="900" kern="1200" cap="small" baseline="0" smtClean="0">
                <a:solidFill>
                  <a:sysClr val="windowText" lastClr="000000"/>
                </a:solidFill>
                <a:latin typeface="+mj-lt"/>
                <a:ea typeface="+mn-ea"/>
                <a:cs typeface="+mn-cs"/>
              </a:defRPr>
            </a:lvl1pPr>
          </a:lstStyle>
          <a:p>
            <a:fld id="{1064B551-9E28-4578-9916-B8041B9DAA53}" type="datetime1">
              <a:rPr lang="en-US" smtClean="0"/>
              <a:pPr/>
              <a:t>3/25/2013</a:t>
            </a:fld>
            <a:endParaRPr lang="en-US" dirty="0"/>
          </a:p>
        </p:txBody>
      </p:sp>
      <p:sp>
        <p:nvSpPr>
          <p:cNvPr id="11" name="Footer Placeholder 4"/>
          <p:cNvSpPr>
            <a:spLocks noGrp="1"/>
          </p:cNvSpPr>
          <p:nvPr>
            <p:ph type="ftr" sz="quarter" idx="11"/>
          </p:nvPr>
        </p:nvSpPr>
        <p:spPr>
          <a:xfrm>
            <a:off x="152400" y="6553200"/>
            <a:ext cx="1676400" cy="228600"/>
          </a:xfrm>
        </p:spPr>
        <p:txBody>
          <a:bodyPr anchor="t" anchorCtr="0"/>
          <a:lstStyle>
            <a:lvl1pPr>
              <a:defRPr>
                <a:solidFill>
                  <a:sysClr val="windowText" lastClr="000000"/>
                </a:solidFill>
              </a:defRPr>
            </a:lvl1pPr>
          </a:lstStyle>
          <a:p>
            <a:pPr>
              <a:defRPr/>
            </a:pPr>
            <a:r>
              <a:rPr lang="en-US" smtClean="0"/>
              <a:t>2011 PLN Conference</a:t>
            </a: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smtClean="0">
                <a:solidFill>
                  <a:sysClr val="windowText" lastClr="000000"/>
                </a:solidFill>
                <a:latin typeface="+mj-lt"/>
                <a:ea typeface="+mn-ea"/>
                <a:cs typeface="+mn-cs"/>
              </a:defRPr>
            </a:lvl1pPr>
          </a:lstStyle>
          <a:p>
            <a:fld id="{98C21271-CB2B-4538-A719-57A2CBCA3706}" type="slidenum">
              <a:rPr lang="en-US" smtClean="0"/>
              <a:pPr/>
              <a:t>‹#›</a:t>
            </a:fld>
            <a:endParaRPr lang="en-US" dirty="0"/>
          </a:p>
        </p:txBody>
      </p:sp>
      <p:pic>
        <p:nvPicPr>
          <p:cNvPr id="14" name="Picture 13" descr="pln12_header.jpg"/>
          <p:cNvPicPr>
            <a:picLocks noChangeAspect="1"/>
          </p:cNvPicPr>
          <p:nvPr/>
        </p:nvPicPr>
        <p:blipFill>
          <a:blip r:embed="rId2" cstate="print"/>
          <a:stretch>
            <a:fillRect/>
          </a:stretch>
        </p:blipFill>
        <p:spPr>
          <a:xfrm>
            <a:off x="1600200" y="1905000"/>
            <a:ext cx="4800600" cy="1920240"/>
          </a:xfrm>
          <a:prstGeom prst="rect">
            <a:avLst/>
          </a:prstGeom>
        </p:spPr>
      </p:pic>
      <p:pic>
        <p:nvPicPr>
          <p:cNvPr id="13" name="Picture 12" descr="socialmediaball.gif"/>
          <p:cNvPicPr>
            <a:picLocks noChangeAspect="1"/>
          </p:cNvPicPr>
          <p:nvPr/>
        </p:nvPicPr>
        <p:blipFill>
          <a:blip r:embed="rId3" cstate="print"/>
          <a:stretch>
            <a:fillRect/>
          </a:stretch>
        </p:blipFill>
        <p:spPr>
          <a:xfrm>
            <a:off x="6033425" y="437465"/>
            <a:ext cx="3034375" cy="32963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lvl1pPr algn="ctr">
              <a:defRPr/>
            </a:lvl1pPr>
          </a:lstStyle>
          <a:p>
            <a:r>
              <a:rPr lang="en-US" smtClean="0"/>
              <a:t>Click to edit Master title style</a:t>
            </a:r>
            <a:endParaRPr lang="en-US" dirty="0"/>
          </a:p>
        </p:txBody>
      </p:sp>
      <p:sp>
        <p:nvSpPr>
          <p:cNvPr id="5" name="Date Placeholder 11"/>
          <p:cNvSpPr>
            <a:spLocks noGrp="1"/>
          </p:cNvSpPr>
          <p:nvPr>
            <p:ph type="dt" sz="half" idx="10"/>
          </p:nvPr>
        </p:nvSpPr>
        <p:spPr/>
        <p:txBody>
          <a:bodyPr/>
          <a:lstStyle>
            <a:lvl1pPr>
              <a:defRPr/>
            </a:lvl1pPr>
          </a:lstStyle>
          <a:p>
            <a:pPr>
              <a:defRPr/>
            </a:pPr>
            <a:endParaRPr lang="en-US"/>
          </a:p>
        </p:txBody>
      </p:sp>
      <p:sp>
        <p:nvSpPr>
          <p:cNvPr id="6" name="Slide Number Placeholder 12"/>
          <p:cNvSpPr>
            <a:spLocks noGrp="1"/>
          </p:cNvSpPr>
          <p:nvPr>
            <p:ph type="sldNum" sz="quarter" idx="11"/>
          </p:nvPr>
        </p:nvSpPr>
        <p:spPr>
          <a:xfrm>
            <a:off x="5029200" y="6248400"/>
            <a:ext cx="762000" cy="609600"/>
          </a:xfrm>
        </p:spPr>
        <p:txBody>
          <a:bodyPr/>
          <a:lstStyle>
            <a:lvl1pPr>
              <a:defRPr/>
            </a:lvl1pPr>
          </a:lstStyle>
          <a:p>
            <a:pPr>
              <a:defRPr/>
            </a:pPr>
            <a:fld id="{91417E0D-921D-48F1-BA7E-6F352E715480}" type="slidenum">
              <a:rPr lang="en-US" smtClean="0"/>
              <a:pPr>
                <a:defRPr/>
              </a:pPr>
              <a:t>‹#›</a:t>
            </a:fld>
            <a:endParaRPr lang="en-US"/>
          </a:p>
        </p:txBody>
      </p:sp>
      <p:sp>
        <p:nvSpPr>
          <p:cNvPr id="7" name="Footer Placeholder 13"/>
          <p:cNvSpPr>
            <a:spLocks noGrp="1"/>
          </p:cNvSpPr>
          <p:nvPr>
            <p:ph type="ftr" sz="quarter" idx="12"/>
          </p:nvPr>
        </p:nvSpPr>
        <p:spPr>
          <a:xfrm>
            <a:off x="1905000" y="6324600"/>
            <a:ext cx="2895600" cy="365125"/>
          </a:xfr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4"/>
          <p:cNvSpPr>
            <a:spLocks noGrp="1"/>
          </p:cNvSpPr>
          <p:nvPr>
            <p:ph type="dt" sz="half" idx="10"/>
          </p:nvPr>
        </p:nvSpPr>
        <p:spPr/>
        <p:txBody>
          <a:bodyPr/>
          <a:lstStyle>
            <a:lvl1pPr>
              <a:defRPr/>
            </a:lvl1pPr>
          </a:lstStyle>
          <a:p>
            <a:pPr>
              <a:defRPr/>
            </a:pPr>
            <a:endParaRPr lang="en-US"/>
          </a:p>
        </p:txBody>
      </p:sp>
      <p:sp>
        <p:nvSpPr>
          <p:cNvPr id="18" name="Footer Placeholder 5"/>
          <p:cNvSpPr>
            <a:spLocks noGrp="1"/>
          </p:cNvSpPr>
          <p:nvPr>
            <p:ph type="ftr" sz="quarter" idx="11"/>
          </p:nvPr>
        </p:nvSpPr>
        <p:spPr>
          <a:xfrm>
            <a:off x="301625" y="6410325"/>
            <a:ext cx="3382963" cy="366713"/>
          </a:xfrm>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smtClean="0">
                <a:solidFill>
                  <a:schemeClr val="bg1"/>
                </a:solidFill>
              </a:defRPr>
            </a:lvl1pPr>
          </a:lstStyle>
          <a:p>
            <a:pPr>
              <a:defRPr/>
            </a:pPr>
            <a:fld id="{2BD4AEF8-EA45-4F7B-B5B4-604C682A456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lvl1pPr algn="ctr">
              <a:buNone/>
              <a:defRPr sz="4200" b="0" cap="none" baseline="0">
                <a:solidFill>
                  <a:srgbClr val="FFFFFF"/>
                </a:solidFill>
              </a:defRPr>
            </a:lvl1pPr>
          </a:lstStyle>
          <a:p>
            <a:r>
              <a:rPr lang="en-US" smtClean="0"/>
              <a:t>Click to edit Master title style</a:t>
            </a:r>
            <a:endParaRPr lang="en-US" dirty="0"/>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6324600"/>
            <a:ext cx="457200" cy="441325"/>
          </a:xfrm>
        </p:spPr>
        <p:txBody>
          <a:bodyPr/>
          <a:lstStyle>
            <a:lvl1pPr>
              <a:defRPr smtClean="0">
                <a:solidFill>
                  <a:schemeClr val="bg1"/>
                </a:solidFill>
              </a:defRPr>
            </a:lvl1pPr>
          </a:lstStyle>
          <a:p>
            <a:pPr>
              <a:defRPr/>
            </a:pPr>
            <a:fld id="{E674681F-10EC-4DDC-AB8F-330292B077E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6C70A4F-110C-48CC-92E4-E9CC10FAA0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32460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410200" y="6248400"/>
            <a:ext cx="762000" cy="609600"/>
          </a:xfrm>
        </p:spPr>
        <p:txBody>
          <a:bodyPr/>
          <a:lstStyle>
            <a:lvl1pPr>
              <a:defRPr smtClean="0"/>
            </a:lvl1pPr>
          </a:lstStyle>
          <a:p>
            <a:pPr>
              <a:defRPr/>
            </a:pPr>
            <a:fld id="{E06E9672-FBC3-4947-A30A-2BA1BBDF458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smtClean="0">
                <a:solidFill>
                  <a:sysClr val="windowText" lastClr="000000"/>
                </a:solidFill>
                <a:latin typeface="+mj-lt"/>
                <a:ea typeface="+mn-ea"/>
                <a:cs typeface="+mn-cs"/>
              </a:defRPr>
            </a:lvl1pPr>
          </a:lstStyle>
          <a:p>
            <a:pPr>
              <a:defRPr/>
            </a:pPr>
            <a:fld id="{91417E0D-921D-48F1-BA7E-6F352E7154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dirty="0"/>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486400" y="6248400"/>
            <a:ext cx="762000" cy="609600"/>
          </a:xfrm>
        </p:spPr>
        <p:txBody>
          <a:bodyPr/>
          <a:lstStyle>
            <a:lvl1pPr>
              <a:defRPr smtClean="0"/>
            </a:lvl1pPr>
          </a:lstStyle>
          <a:p>
            <a:pPr>
              <a:defRPr/>
            </a:pPr>
            <a:fld id="{83D9CE70-2BEE-47C1-BB41-8B76D883A5C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2057400" y="632460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5334000" y="6248400"/>
            <a:ext cx="762000" cy="609600"/>
          </a:xfrm>
        </p:spPr>
        <p:txBody>
          <a:bodyPr/>
          <a:lstStyle>
            <a:lvl1pPr>
              <a:defRPr smtClean="0"/>
            </a:lvl1pPr>
          </a:lstStyle>
          <a:p>
            <a:pPr>
              <a:defRPr/>
            </a:pPr>
            <a:fld id="{25A28A2F-C514-4361-840F-93764BCA04F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p:txBody>
          <a:bodyPr/>
          <a:lstStyle>
            <a:lvl1pPr algn="ctr">
              <a:defRPr/>
            </a:lvl1pPr>
          </a:lstStyle>
          <a:p>
            <a:r>
              <a:rPr lang="en-US" smtClean="0"/>
              <a:t>Click to edit Master title style</a:t>
            </a:r>
            <a:endParaRPr dirty="0"/>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a:xfrm>
            <a:off x="304800" y="6324600"/>
            <a:ext cx="2895600" cy="365125"/>
          </a:xfrm>
        </p:spPr>
        <p:txBody>
          <a:bodyPr/>
          <a:lstStyle>
            <a:lvl1pPr>
              <a:defRPr/>
            </a:lvl1pPr>
          </a:lstStyle>
          <a:p>
            <a:pPr>
              <a:defRPr/>
            </a:pPr>
            <a:endParaRPr lang="en-US"/>
          </a:p>
        </p:txBody>
      </p:sp>
      <p:sp>
        <p:nvSpPr>
          <p:cNvPr id="8" name="Slide Number Placeholder 4"/>
          <p:cNvSpPr>
            <a:spLocks noGrp="1"/>
          </p:cNvSpPr>
          <p:nvPr>
            <p:ph type="sldNum" sz="quarter" idx="12"/>
          </p:nvPr>
        </p:nvSpPr>
        <p:spPr>
          <a:xfrm>
            <a:off x="4191000" y="6248400"/>
            <a:ext cx="762000" cy="609600"/>
          </a:xfrm>
        </p:spPr>
        <p:txBody>
          <a:bodyPr/>
          <a:lstStyle>
            <a:lvl1pPr>
              <a:defRPr smtClean="0"/>
            </a:lvl1pPr>
          </a:lstStyle>
          <a:p>
            <a:pPr>
              <a:defRPr/>
            </a:pPr>
            <a:fld id="{7563696A-C297-44C2-97E6-085D2766EDF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noAutofit/>
          </a:bodyPr>
          <a:lstStyle>
            <a:lvl1pPr algn="r" defTabSz="914400" rtl="0" eaLnBrk="1" latinLnBrk="0" hangingPunct="1">
              <a:spcBef>
                <a:spcPct val="0"/>
              </a:spcBef>
              <a:buNone/>
              <a:defRPr sz="3800" b="1" kern="1200" cap="none" spc="0" baseline="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en-US" smtClean="0"/>
              <a:t>Click to edit Master title style</a:t>
            </a:r>
            <a:endParaRPr dirty="0"/>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400" y="1676400"/>
            <a:ext cx="1524000" cy="2362200"/>
          </a:xfrm>
        </p:spPr>
        <p:txBody>
          <a:bodyPr/>
          <a:lstStyle>
            <a:lvl1pPr marL="0" indent="0" algn="ctr">
              <a:lnSpc>
                <a:spcPct val="150000"/>
              </a:lnSpc>
              <a:buNone/>
              <a:defRPr sz="1400" b="1" i="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2057400" y="632460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410200" y="6248400"/>
            <a:ext cx="762000" cy="609600"/>
          </a:xfrm>
        </p:spPr>
        <p:txBody>
          <a:bodyPr/>
          <a:lstStyle>
            <a:lvl1pPr>
              <a:defRPr smtClean="0"/>
            </a:lvl1pPr>
          </a:lstStyle>
          <a:p>
            <a:pPr>
              <a:defRPr/>
            </a:pPr>
            <a:fld id="{91417E0D-921D-48F1-BA7E-6F352E715480}" type="slidenum">
              <a:rPr lang="en-US" smtClean="0"/>
              <a:pPr>
                <a:defRPr/>
              </a:pPr>
              <a:t>‹#›</a:t>
            </a:fld>
            <a:endParaRPr lang="en-US"/>
          </a:p>
        </p:txBody>
      </p:sp>
      <p:sp>
        <p:nvSpPr>
          <p:cNvPr id="9" name="Text Placeholder 3"/>
          <p:cNvSpPr>
            <a:spLocks noGrp="1"/>
          </p:cNvSpPr>
          <p:nvPr>
            <p:ph type="body" sz="half" idx="13"/>
          </p:nvPr>
        </p:nvSpPr>
        <p:spPr>
          <a:xfrm>
            <a:off x="152400" y="838200"/>
            <a:ext cx="1524000" cy="838200"/>
          </a:xfrm>
        </p:spPr>
        <p:txBody>
          <a:bodyPr/>
          <a:lstStyle>
            <a:lvl1pPr marL="0" indent="0" algn="ctr">
              <a:lnSpc>
                <a:spcPct val="100000"/>
              </a:lnSpc>
              <a:buNone/>
              <a:defRPr sz="16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b="0" kern="120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52400" y="1676400"/>
            <a:ext cx="1527048" cy="2359152"/>
          </a:xfrm>
        </p:spPr>
        <p:txBody>
          <a:bodyPr rtlCol="0">
            <a:normAutofit/>
          </a:bodyPr>
          <a:lstStyle>
            <a:lvl1pPr marL="0" indent="0" algn="ctr">
              <a:lnSpc>
                <a:spcPct val="150000"/>
              </a:lnSpc>
              <a:buNone/>
              <a:defRPr sz="1400" b="1" i="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2133600" y="632460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410200" y="6248400"/>
            <a:ext cx="762000" cy="609600"/>
          </a:xfrm>
        </p:spPr>
        <p:txBody>
          <a:bodyPr/>
          <a:lstStyle>
            <a:lvl1pPr>
              <a:defRPr smtClean="0"/>
            </a:lvl1pPr>
          </a:lstStyle>
          <a:p>
            <a:pPr>
              <a:defRPr/>
            </a:pPr>
            <a:fld id="{91417E0D-921D-48F1-BA7E-6F352E715480}" type="slidenum">
              <a:rPr lang="en-US" smtClean="0"/>
              <a:pPr>
                <a:defRPr/>
              </a:pPr>
              <a:t>‹#›</a:t>
            </a:fld>
            <a:endParaRPr lang="en-US"/>
          </a:p>
        </p:txBody>
      </p:sp>
      <p:sp>
        <p:nvSpPr>
          <p:cNvPr id="9" name="Text Placeholder 3"/>
          <p:cNvSpPr>
            <a:spLocks noGrp="1"/>
          </p:cNvSpPr>
          <p:nvPr>
            <p:ph type="body" sz="half" idx="13"/>
          </p:nvPr>
        </p:nvSpPr>
        <p:spPr>
          <a:xfrm>
            <a:off x="152400" y="838200"/>
            <a:ext cx="1527048" cy="685800"/>
          </a:xfrm>
        </p:spPr>
        <p:txBody>
          <a:bodyPr rtlCol="0">
            <a:normAutofit/>
          </a:bodyPr>
          <a:lstStyle>
            <a:lvl1pPr marL="0" indent="0" algn="ctr">
              <a:lnSpc>
                <a:spcPct val="100000"/>
              </a:lnSpc>
              <a:buNone/>
              <a:defRPr sz="1600" b="1"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981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27"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a:defRPr sz="900" cap="small" baseline="0" smtClean="0">
                <a:solidFill>
                  <a:schemeClr val="tx1"/>
                </a:solidFill>
                <a:latin typeface="+mj-lt"/>
              </a:defRPr>
            </a:lvl1pPr>
          </a:lstStyle>
          <a:p>
            <a:pPr>
              <a:defRPr/>
            </a:pPr>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pPr>
              <a:defRPr/>
            </a:pPr>
            <a:fld id="{91417E0D-921D-48F1-BA7E-6F352E715480}" type="slidenum">
              <a:rPr lang="en-US" smtClean="0"/>
              <a:pPr>
                <a:defRPr/>
              </a:pPr>
              <a:t>‹#›</a:t>
            </a:fld>
            <a:endParaRPr lang="en-US"/>
          </a:p>
        </p:txBody>
      </p:sp>
      <p:grpSp>
        <p:nvGrpSpPr>
          <p:cNvPr id="10" name="Group 11"/>
          <p:cNvGrpSpPr>
            <a:grpSpLocks/>
          </p:cNvGrpSpPr>
          <p:nvPr/>
        </p:nvGrpSpPr>
        <p:grpSpPr bwMode="auto">
          <a:xfrm>
            <a:off x="0" y="0"/>
            <a:ext cx="1828800" cy="6858000"/>
            <a:chOff x="0" y="0"/>
            <a:chExt cx="1828800" cy="6858000"/>
          </a:xfrm>
        </p:grpSpPr>
        <p:sp>
          <p:nvSpPr>
            <p:cNvPr id="14" name="Rectangle 13"/>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Rectangle 1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pic>
        <p:nvPicPr>
          <p:cNvPr id="16" name="Picture 15" descr="plnicon12.jpg"/>
          <p:cNvPicPr>
            <a:picLocks noChangeAspect="1"/>
          </p:cNvPicPr>
          <p:nvPr/>
        </p:nvPicPr>
        <p:blipFill>
          <a:blip r:embed="rId15" cstate="print"/>
          <a:stretch>
            <a:fillRect/>
          </a:stretch>
        </p:blipFill>
        <p:spPr>
          <a:xfrm>
            <a:off x="0" y="5791200"/>
            <a:ext cx="1828800" cy="1066800"/>
          </a:xfrm>
          <a:prstGeom prst="rect">
            <a:avLst/>
          </a:prstGeom>
        </p:spPr>
      </p:pic>
      <p:pic>
        <p:nvPicPr>
          <p:cNvPr id="17" name="Picture 2" descr="C:\Documents and Settings\aliciab\My Documents\My Pictures\newlogo_transparent copy.gif"/>
          <p:cNvPicPr>
            <a:picLocks noChangeAspect="1" noChangeArrowheads="1"/>
          </p:cNvPicPr>
          <p:nvPr userDrawn="1"/>
        </p:nvPicPr>
        <p:blipFill>
          <a:blip r:embed="rId16" cstate="print">
            <a:grayscl/>
          </a:blip>
          <a:srcRect/>
          <a:stretch>
            <a:fillRect/>
          </a:stretch>
        </p:blipFill>
        <p:spPr bwMode="auto">
          <a:xfrm>
            <a:off x="0" y="381000"/>
            <a:ext cx="1702594"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ctr" rtl="0" eaLnBrk="1" fontAlgn="base" hangingPunct="1">
        <a:spcBef>
          <a:spcPct val="0"/>
        </a:spcBef>
        <a:spcAft>
          <a:spcPct val="0"/>
        </a:spcAft>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defRPr>
      </a:lvl1pPr>
      <a:lvl2pPr algn="ctr" rtl="0" eaLnBrk="1" fontAlgn="base" hangingPunct="1">
        <a:spcBef>
          <a:spcPct val="0"/>
        </a:spcBef>
        <a:spcAft>
          <a:spcPct val="0"/>
        </a:spcAft>
        <a:defRPr sz="4400">
          <a:solidFill>
            <a:schemeClr val="tx1"/>
          </a:solidFill>
          <a:latin typeface="Gill Sans MT" pitchFamily="34" charset="0"/>
        </a:defRPr>
      </a:lvl2pPr>
      <a:lvl3pPr algn="ctr" rtl="0" eaLnBrk="1" fontAlgn="base" hangingPunct="1">
        <a:spcBef>
          <a:spcPct val="0"/>
        </a:spcBef>
        <a:spcAft>
          <a:spcPct val="0"/>
        </a:spcAft>
        <a:defRPr sz="4400">
          <a:solidFill>
            <a:schemeClr val="tx1"/>
          </a:solidFill>
          <a:latin typeface="Gill Sans MT" pitchFamily="34" charset="0"/>
        </a:defRPr>
      </a:lvl3pPr>
      <a:lvl4pPr algn="ctr" rtl="0" eaLnBrk="1" fontAlgn="base" hangingPunct="1">
        <a:spcBef>
          <a:spcPct val="0"/>
        </a:spcBef>
        <a:spcAft>
          <a:spcPct val="0"/>
        </a:spcAft>
        <a:defRPr sz="4400">
          <a:solidFill>
            <a:schemeClr val="tx1"/>
          </a:solidFill>
          <a:latin typeface="Gill Sans MT" pitchFamily="34" charset="0"/>
        </a:defRPr>
      </a:lvl4pPr>
      <a:lvl5pPr algn="ctr" rtl="0" eaLnBrk="1" fontAlgn="base" hangingPunct="1">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Gill Sans MT" pitchFamily="34" charset="0"/>
        </a:defRPr>
      </a:lvl6pPr>
      <a:lvl7pPr marL="914400" algn="ctr" rtl="0" eaLnBrk="1" fontAlgn="base" hangingPunct="1">
        <a:spcBef>
          <a:spcPct val="0"/>
        </a:spcBef>
        <a:spcAft>
          <a:spcPct val="0"/>
        </a:spcAft>
        <a:defRPr sz="4400">
          <a:solidFill>
            <a:schemeClr val="tx1"/>
          </a:solidFill>
          <a:latin typeface="Gill Sans MT" pitchFamily="34" charset="0"/>
        </a:defRPr>
      </a:lvl7pPr>
      <a:lvl8pPr marL="1371600" algn="ctr" rtl="0" eaLnBrk="1" fontAlgn="base" hangingPunct="1">
        <a:spcBef>
          <a:spcPct val="0"/>
        </a:spcBef>
        <a:spcAft>
          <a:spcPct val="0"/>
        </a:spcAft>
        <a:defRPr sz="4400">
          <a:solidFill>
            <a:schemeClr val="tx1"/>
          </a:solidFill>
          <a:latin typeface="Gill Sans MT" pitchFamily="34" charset="0"/>
        </a:defRPr>
      </a:lvl8pPr>
      <a:lvl9pPr marL="1828800" algn="ctr" rtl="0" eaLnBrk="1" fontAlgn="base" hangingPunct="1">
        <a:spcBef>
          <a:spcPct val="0"/>
        </a:spcBef>
        <a:spcAft>
          <a:spcPct val="0"/>
        </a:spcAft>
        <a:defRPr sz="4400">
          <a:solidFill>
            <a:schemeClr val="tx1"/>
          </a:solidFill>
          <a:latin typeface="Gill Sans MT" pitchFamily="34" charset="0"/>
        </a:defRPr>
      </a:lvl9pPr>
    </p:titleStyle>
    <p:bodyStyle>
      <a:lvl1pPr marL="457200" indent="-457200" algn="l" rtl="0" eaLnBrk="1" fontAlgn="base" hangingPunct="1">
        <a:spcBef>
          <a:spcPts val="1800"/>
        </a:spcBef>
        <a:spcAft>
          <a:spcPct val="0"/>
        </a:spcAft>
        <a:buClr>
          <a:schemeClr val="accent1"/>
        </a:buClr>
        <a:buSzPct val="100000"/>
        <a:buFont typeface="Arial" charset="0"/>
        <a:buChar char="•"/>
        <a:defRPr sz="3200" kern="1200">
          <a:solidFill>
            <a:schemeClr val="tx1"/>
          </a:solidFill>
          <a:latin typeface="Gill Sans MT" pitchFamily="34" charset="0"/>
          <a:ea typeface="+mn-ea"/>
          <a:cs typeface="+mn-cs"/>
        </a:defRPr>
      </a:lvl1pPr>
      <a:lvl2pPr marL="914400" indent="-457200" algn="l" rtl="0" eaLnBrk="1" fontAlgn="base" hangingPunct="1">
        <a:spcBef>
          <a:spcPts val="1800"/>
        </a:spcBef>
        <a:spcAft>
          <a:spcPct val="0"/>
        </a:spcAft>
        <a:buClr>
          <a:schemeClr val="accent2"/>
        </a:buClr>
        <a:buSzPct val="100000"/>
        <a:buFont typeface="Courier New" pitchFamily="49" charset="0"/>
        <a:buChar char="o"/>
        <a:defRPr sz="3000" kern="1200">
          <a:solidFill>
            <a:schemeClr val="tx1"/>
          </a:solidFill>
          <a:latin typeface="Gill Sans MT" pitchFamily="34" charset="0"/>
          <a:ea typeface="+mn-ea"/>
          <a:cs typeface="+mn-cs"/>
        </a:defRPr>
      </a:lvl2pPr>
      <a:lvl3pPr marL="1371600" indent="-457200" algn="l" rtl="0" eaLnBrk="1" fontAlgn="base" hangingPunct="1">
        <a:spcBef>
          <a:spcPts val="1200"/>
        </a:spcBef>
        <a:spcAft>
          <a:spcPct val="0"/>
        </a:spcAft>
        <a:buClr>
          <a:srgbClr val="D4E336"/>
        </a:buClr>
        <a:buSzPct val="100000"/>
        <a:buFont typeface="Arial" charset="0"/>
        <a:buChar char="•"/>
        <a:defRPr sz="2800" kern="1200">
          <a:solidFill>
            <a:schemeClr val="tx1"/>
          </a:solidFill>
          <a:latin typeface="Gill Sans MT" pitchFamily="34" charset="0"/>
          <a:ea typeface="+mn-ea"/>
          <a:cs typeface="+mn-cs"/>
        </a:defRPr>
      </a:lvl3pPr>
      <a:lvl4pPr marL="1828800" indent="-457200" algn="l" rtl="0" eaLnBrk="1" fontAlgn="base" hangingPunct="1">
        <a:spcBef>
          <a:spcPts val="1200"/>
        </a:spcBef>
        <a:spcAft>
          <a:spcPct val="0"/>
        </a:spcAft>
        <a:buClr>
          <a:srgbClr val="0C8228"/>
        </a:buClr>
        <a:buSzPct val="100000"/>
        <a:buFont typeface="Courier New" pitchFamily="49" charset="0"/>
        <a:buChar char="o"/>
        <a:defRPr sz="2400" kern="1200">
          <a:solidFill>
            <a:schemeClr val="tx1"/>
          </a:solidFill>
          <a:latin typeface="Gill Sans MT" pitchFamily="34" charset="0"/>
          <a:ea typeface="+mn-ea"/>
          <a:cs typeface="+mn-cs"/>
        </a:defRPr>
      </a:lvl4pPr>
      <a:lvl5pPr marL="2286000" indent="-457200" algn="l" rtl="0" eaLnBrk="1" fontAlgn="base" hangingPunct="1">
        <a:spcBef>
          <a:spcPts val="1200"/>
        </a:spcBef>
        <a:spcAft>
          <a:spcPct val="0"/>
        </a:spcAft>
        <a:buClr>
          <a:srgbClr val="C0EDA8"/>
        </a:buClr>
        <a:buSzPct val="100000"/>
        <a:buFont typeface="Arial" charset="0"/>
        <a:buChar char="•"/>
        <a:defRPr sz="2200" kern="1200">
          <a:solidFill>
            <a:schemeClr val="tx1"/>
          </a:solidFill>
          <a:latin typeface="Gill Sans MT" pitchFamily="34" charset="0"/>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1890aea.or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asred.msstate.edu/"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1981200" y="5105400"/>
            <a:ext cx="6400800" cy="762000"/>
          </a:xfrm>
        </p:spPr>
        <p:txBody>
          <a:bodyPr>
            <a:noAutofit/>
          </a:bodyPr>
          <a:lstStyle/>
          <a:p>
            <a:pPr fontAlgn="auto">
              <a:spcAft>
                <a:spcPts val="0"/>
              </a:spcAft>
              <a:buFont typeface="Wingdings 2"/>
              <a:buNone/>
              <a:defRPr/>
            </a:pPr>
            <a:r>
              <a:rPr sz="2800" dirty="0" smtClean="0">
                <a:solidFill>
                  <a:schemeClr val="accent3"/>
                </a:solidFill>
              </a:rPr>
              <a:t>New Member Orientation</a:t>
            </a:r>
            <a:endParaRPr sz="2800" dirty="0">
              <a:solidFill>
                <a:schemeClr val="accent3"/>
              </a:solidFill>
            </a:endParaRPr>
          </a:p>
          <a:p>
            <a:pPr fontAlgn="auto">
              <a:spcAft>
                <a:spcPts val="0"/>
              </a:spcAft>
              <a:buFont typeface="Wingdings 2"/>
              <a:buNone/>
              <a:defRPr/>
            </a:pPr>
            <a:r>
              <a:rPr sz="2800" dirty="0">
                <a:solidFill>
                  <a:schemeClr val="accent3"/>
                </a:solidFill>
              </a:rPr>
              <a:t>August </a:t>
            </a:r>
            <a:r>
              <a:rPr sz="2800" dirty="0" smtClean="0">
                <a:solidFill>
                  <a:schemeClr val="accent3"/>
                </a:solidFill>
              </a:rPr>
              <a:t>201</a:t>
            </a:r>
            <a:r>
              <a:rPr lang="en-US" sz="2800" dirty="0" smtClean="0">
                <a:solidFill>
                  <a:schemeClr val="accent3"/>
                </a:solidFill>
              </a:rPr>
              <a:t>2</a:t>
            </a:r>
            <a:endParaRPr sz="2800" dirty="0">
              <a:solidFill>
                <a:schemeClr val="accent3"/>
              </a:solidFill>
            </a:endParaRPr>
          </a:p>
        </p:txBody>
      </p:sp>
      <p:pic>
        <p:nvPicPr>
          <p:cNvPr id="10244" name="Picture 2" descr="C:\Documents and Settings\aliciab\My Documents\My Pictures\newlogo_transparent copy.gif"/>
          <p:cNvPicPr>
            <a:picLocks noChangeAspect="1" noChangeArrowheads="1"/>
          </p:cNvPicPr>
          <p:nvPr/>
        </p:nvPicPr>
        <p:blipFill>
          <a:blip r:embed="rId3" cstate="print"/>
          <a:srcRect/>
          <a:stretch>
            <a:fillRect/>
          </a:stretch>
        </p:blipFill>
        <p:spPr bwMode="auto">
          <a:xfrm>
            <a:off x="228601" y="381001"/>
            <a:ext cx="2362200" cy="13752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b="1" dirty="0" smtClean="0">
                <a:solidFill>
                  <a:schemeClr val="accent2">
                    <a:lumMod val="20000"/>
                    <a:lumOff val="80000"/>
                  </a:schemeClr>
                </a:solidFill>
                <a:latin typeface="Arial" charset="0"/>
                <a:cs typeface="Arial" charset="0"/>
              </a:rPr>
              <a:t>PLN Structure</a:t>
            </a:r>
          </a:p>
        </p:txBody>
      </p:sp>
      <p:sp>
        <p:nvSpPr>
          <p:cNvPr id="19459" name="Rectangle 3"/>
          <p:cNvSpPr>
            <a:spLocks noGrp="1" noChangeArrowheads="1"/>
          </p:cNvSpPr>
          <p:nvPr>
            <p:ph idx="1"/>
          </p:nvPr>
        </p:nvSpPr>
        <p:spPr>
          <a:xfrm>
            <a:off x="1981200" y="1828800"/>
            <a:ext cx="7162800" cy="4572000"/>
          </a:xfrm>
        </p:spPr>
        <p:txBody>
          <a:bodyPr/>
          <a:lstStyle/>
          <a:p>
            <a:pPr>
              <a:spcBef>
                <a:spcPct val="50000"/>
              </a:spcBef>
            </a:pPr>
            <a:r>
              <a:rPr lang="en-US" b="1" dirty="0" smtClean="0">
                <a:solidFill>
                  <a:schemeClr val="tx2"/>
                </a:solidFill>
                <a:cs typeface="Times New Roman" pitchFamily="18" charset="0"/>
              </a:rPr>
              <a:t>Three Main Groups:</a:t>
            </a:r>
            <a:r>
              <a:rPr lang="en-US" dirty="0" smtClean="0">
                <a:solidFill>
                  <a:schemeClr val="tx2"/>
                </a:solidFill>
                <a:cs typeface="Times New Roman" pitchFamily="18" charset="0"/>
              </a:rPr>
              <a:t> </a:t>
            </a:r>
          </a:p>
          <a:p>
            <a:pPr lvl="1">
              <a:spcBef>
                <a:spcPct val="50000"/>
              </a:spcBef>
              <a:buFontTx/>
              <a:buChar char="•"/>
            </a:pPr>
            <a:r>
              <a:rPr lang="en-US" sz="2400" b="1" dirty="0" smtClean="0">
                <a:solidFill>
                  <a:schemeClr val="tx1"/>
                </a:solidFill>
                <a:cs typeface="Arial" charset="0"/>
              </a:rPr>
              <a:t> Program Committees</a:t>
            </a:r>
            <a:r>
              <a:rPr lang="en-US" sz="2400" dirty="0" smtClean="0">
                <a:solidFill>
                  <a:schemeClr val="tx1"/>
                </a:solidFill>
                <a:cs typeface="Arial" charset="0"/>
              </a:rPr>
              <a:t> (PC)</a:t>
            </a:r>
          </a:p>
          <a:p>
            <a:pPr lvl="1">
              <a:spcBef>
                <a:spcPct val="50000"/>
              </a:spcBef>
              <a:buFontTx/>
              <a:buChar char="•"/>
            </a:pPr>
            <a:r>
              <a:rPr lang="en-US" sz="2400" b="1" dirty="0" smtClean="0">
                <a:solidFill>
                  <a:schemeClr val="tx1"/>
                </a:solidFill>
                <a:cs typeface="Arial" charset="0"/>
              </a:rPr>
              <a:t> Program Leadership Committee</a:t>
            </a:r>
            <a:r>
              <a:rPr lang="en-US" sz="2400" dirty="0" smtClean="0">
                <a:solidFill>
                  <a:schemeClr val="tx1"/>
                </a:solidFill>
                <a:cs typeface="Arial" charset="0"/>
              </a:rPr>
              <a:t> (PLC)</a:t>
            </a:r>
          </a:p>
          <a:p>
            <a:pPr lvl="1">
              <a:spcBef>
                <a:spcPct val="50000"/>
              </a:spcBef>
              <a:buFontTx/>
              <a:buChar char="•"/>
            </a:pPr>
            <a:r>
              <a:rPr lang="en-US" sz="2400" b="1" dirty="0" smtClean="0">
                <a:solidFill>
                  <a:schemeClr val="tx1"/>
                </a:solidFill>
                <a:cs typeface="Arial" charset="0"/>
              </a:rPr>
              <a:t> Executive Committee</a:t>
            </a:r>
            <a:r>
              <a:rPr lang="en-US" sz="2400" dirty="0" smtClean="0">
                <a:solidFill>
                  <a:schemeClr val="tx1"/>
                </a:solidFill>
                <a:cs typeface="Arial" charset="0"/>
              </a:rPr>
              <a:t> (EC)</a:t>
            </a:r>
          </a:p>
          <a:p>
            <a:pPr>
              <a:spcBef>
                <a:spcPct val="50000"/>
              </a:spcBef>
            </a:pPr>
            <a:endParaRPr lang="en-US" sz="2800" dirty="0" smtClean="0">
              <a:cs typeface="Times New Roman" pitchFamily="18" charset="0"/>
            </a:endParaRPr>
          </a:p>
          <a:p>
            <a:pPr>
              <a:spcBef>
                <a:spcPct val="50000"/>
              </a:spcBef>
            </a:pPr>
            <a:r>
              <a:rPr lang="en-US" sz="2400" b="1" i="1" dirty="0" smtClean="0">
                <a:solidFill>
                  <a:schemeClr val="tx2"/>
                </a:solidFill>
                <a:cs typeface="Times New Roman" pitchFamily="18" charset="0"/>
              </a:rPr>
              <a:t>Administratively responsible to ASRED and AEA</a:t>
            </a:r>
            <a:endParaRPr lang="en-US" sz="2400" i="1" dirty="0" smtClean="0">
              <a:solidFill>
                <a:schemeClr val="tx2"/>
              </a:solidFill>
            </a:endParaRP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lock Arc 24"/>
          <p:cNvSpPr/>
          <p:nvPr/>
        </p:nvSpPr>
        <p:spPr>
          <a:xfrm rot="10800000">
            <a:off x="609600" y="1371600"/>
            <a:ext cx="8153400" cy="5029200"/>
          </a:xfrm>
          <a:prstGeom prst="blockArc">
            <a:avLst>
              <a:gd name="adj1" fmla="val 9373512"/>
              <a:gd name="adj2" fmla="val 1395819"/>
              <a:gd name="adj3" fmla="val 19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Oval 2"/>
          <p:cNvSpPr>
            <a:spLocks noChangeArrowheads="1"/>
          </p:cNvSpPr>
          <p:nvPr/>
        </p:nvSpPr>
        <p:spPr bwMode="auto">
          <a:xfrm>
            <a:off x="4572000" y="1905000"/>
            <a:ext cx="3503543" cy="762000"/>
          </a:xfrm>
          <a:prstGeom prst="ellipse">
            <a:avLst/>
          </a:prstGeom>
          <a:solidFill>
            <a:schemeClr val="accent1"/>
          </a:solidFill>
          <a:ln>
            <a:headEnd/>
            <a:tailEnd/>
          </a:ln>
          <a:effectLst>
            <a:outerShdw blurRad="50800" dist="50800" dir="5400000" algn="ctr" rotWithShape="0">
              <a:schemeClr val="tx1"/>
            </a:outerShdw>
            <a:softEdge rad="12700"/>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000" b="1" dirty="0"/>
              <a:t>ASRED</a:t>
            </a:r>
          </a:p>
          <a:p>
            <a:pPr algn="ctr">
              <a:defRPr/>
            </a:pPr>
            <a:r>
              <a:rPr lang="en-US" sz="2000" b="1" dirty="0"/>
              <a:t>1862  </a:t>
            </a:r>
            <a:r>
              <a:rPr lang="en-US" sz="2000" b="1" dirty="0" smtClean="0"/>
              <a:t>Directors</a:t>
            </a:r>
            <a:endParaRPr lang="en-US" sz="2000" b="1" dirty="0"/>
          </a:p>
        </p:txBody>
      </p:sp>
      <p:sp>
        <p:nvSpPr>
          <p:cNvPr id="23" name="Oval 2"/>
          <p:cNvSpPr>
            <a:spLocks noChangeArrowheads="1"/>
          </p:cNvSpPr>
          <p:nvPr/>
        </p:nvSpPr>
        <p:spPr bwMode="auto">
          <a:xfrm>
            <a:off x="1219200" y="1905000"/>
            <a:ext cx="3429000" cy="762000"/>
          </a:xfrm>
          <a:prstGeom prst="ellipse">
            <a:avLst/>
          </a:prstGeom>
          <a:solidFill>
            <a:schemeClr val="accent1"/>
          </a:solidFill>
          <a:ln>
            <a:headEnd/>
            <a:tailEnd/>
          </a:ln>
          <a:effectLst>
            <a:outerShdw blurRad="50800" dist="50800" dir="5400000" algn="ctr" rotWithShape="0">
              <a:schemeClr val="tx1"/>
            </a:outerShdw>
            <a:softEdge rad="12700"/>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000" b="1" dirty="0"/>
              <a:t>AEA</a:t>
            </a:r>
          </a:p>
          <a:p>
            <a:pPr algn="ctr">
              <a:defRPr/>
            </a:pPr>
            <a:r>
              <a:rPr lang="en-US" sz="2000" b="1" dirty="0"/>
              <a:t>1890 </a:t>
            </a:r>
            <a:r>
              <a:rPr lang="en-US" sz="2000" b="1" dirty="0" smtClean="0"/>
              <a:t>Administrators</a:t>
            </a:r>
            <a:endParaRPr lang="en-US" sz="2000" b="1" dirty="0"/>
          </a:p>
        </p:txBody>
      </p:sp>
      <p:sp>
        <p:nvSpPr>
          <p:cNvPr id="36" name="Oval 9"/>
          <p:cNvSpPr>
            <a:spLocks noChangeArrowheads="1"/>
          </p:cNvSpPr>
          <p:nvPr/>
        </p:nvSpPr>
        <p:spPr bwMode="auto">
          <a:xfrm>
            <a:off x="2438400" y="3505200"/>
            <a:ext cx="4191000" cy="1219200"/>
          </a:xfrm>
          <a:prstGeom prst="ellipse">
            <a:avLst/>
          </a:prstGeom>
          <a:solidFill>
            <a:schemeClr val="accent1"/>
          </a:solidFill>
          <a:ln w="9525">
            <a:solidFill>
              <a:schemeClr val="tx1">
                <a:lumMod val="50000"/>
                <a:lumOff val="50000"/>
              </a:schemeClr>
            </a:solidFill>
            <a:round/>
            <a:headEnd/>
            <a:tailEnd/>
          </a:ln>
          <a:effectLst/>
        </p:spPr>
        <p:txBody>
          <a:bodyPr wrap="none" anchor="ctr"/>
          <a:lstStyle/>
          <a:p>
            <a:pPr algn="ctr">
              <a:defRPr/>
            </a:pPr>
            <a:r>
              <a:rPr lang="en-US" sz="4000" b="1" dirty="0">
                <a:solidFill>
                  <a:schemeClr val="bg1"/>
                </a:solidFill>
              </a:rPr>
              <a:t>PLC</a:t>
            </a:r>
          </a:p>
          <a:p>
            <a:pPr algn="ctr">
              <a:defRPr/>
            </a:pPr>
            <a:r>
              <a:rPr lang="en-US" b="1" dirty="0">
                <a:solidFill>
                  <a:schemeClr val="bg1"/>
                </a:solidFill>
              </a:rPr>
              <a:t>Program Leadership Committee</a:t>
            </a:r>
          </a:p>
        </p:txBody>
      </p:sp>
      <p:sp>
        <p:nvSpPr>
          <p:cNvPr id="39" name="Text Box 10"/>
          <p:cNvSpPr txBox="1">
            <a:spLocks noChangeArrowheads="1"/>
          </p:cNvSpPr>
          <p:nvPr/>
        </p:nvSpPr>
        <p:spPr bwMode="auto">
          <a:xfrm>
            <a:off x="1981200" y="304800"/>
            <a:ext cx="6705600" cy="646113"/>
          </a:xfrm>
          <a:prstGeom prst="rect">
            <a:avLst/>
          </a:prstGeom>
          <a:noFill/>
          <a:ln w="9525">
            <a:noFill/>
            <a:miter lim="800000"/>
            <a:headEnd/>
            <a:tailEnd/>
          </a:ln>
          <a:effectLst/>
        </p:spPr>
        <p:txBody>
          <a:bodyPr wrap="square">
            <a:spAutoFit/>
          </a:bodyPr>
          <a:lstStyle/>
          <a:p>
            <a:pPr algn="ctr">
              <a:defRPr/>
            </a:pPr>
            <a:r>
              <a:rPr lang="en-US" sz="3600" b="1" dirty="0">
                <a:solidFill>
                  <a:schemeClr val="accent2">
                    <a:lumMod val="20000"/>
                    <a:lumOff val="80000"/>
                  </a:schemeClr>
                </a:solidFill>
                <a:latin typeface="Arial" pitchFamily="34" charset="0"/>
                <a:ea typeface="+mj-ea"/>
                <a:cs typeface="Arial" pitchFamily="34" charset="0"/>
              </a:rPr>
              <a:t>PLN Structure Overview</a:t>
            </a:r>
          </a:p>
        </p:txBody>
      </p:sp>
      <p:grpSp>
        <p:nvGrpSpPr>
          <p:cNvPr id="20491" name="Group 12"/>
          <p:cNvGrpSpPr>
            <a:grpSpLocks/>
          </p:cNvGrpSpPr>
          <p:nvPr/>
        </p:nvGrpSpPr>
        <p:grpSpPr bwMode="auto">
          <a:xfrm>
            <a:off x="1600200" y="4038600"/>
            <a:ext cx="5943600" cy="1647825"/>
            <a:chOff x="1047" y="1746"/>
            <a:chExt cx="3744" cy="1038"/>
          </a:xfrm>
        </p:grpSpPr>
        <p:sp>
          <p:nvSpPr>
            <p:cNvPr id="41" name="Oval 13"/>
            <p:cNvSpPr>
              <a:spLocks noChangeArrowheads="1"/>
            </p:cNvSpPr>
            <p:nvPr/>
          </p:nvSpPr>
          <p:spPr bwMode="auto">
            <a:xfrm>
              <a:off x="1392" y="2112"/>
              <a:ext cx="528" cy="432"/>
            </a:xfrm>
            <a:prstGeom prst="ellipse">
              <a:avLst/>
            </a:prstGeom>
            <a:solidFill>
              <a:schemeClr val="bg1">
                <a:lumMod val="85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COM</a:t>
              </a:r>
            </a:p>
          </p:txBody>
        </p:sp>
        <p:sp>
          <p:nvSpPr>
            <p:cNvPr id="42" name="Oval 14"/>
            <p:cNvSpPr>
              <a:spLocks noChangeArrowheads="1"/>
            </p:cNvSpPr>
            <p:nvPr/>
          </p:nvSpPr>
          <p:spPr bwMode="auto">
            <a:xfrm>
              <a:off x="1047" y="1794"/>
              <a:ext cx="537" cy="384"/>
            </a:xfrm>
            <a:prstGeom prst="ellipse">
              <a:avLst/>
            </a:prstGeom>
            <a:solidFill>
              <a:schemeClr val="accent2">
                <a:lumMod val="40000"/>
                <a:lumOff val="60000"/>
                <a:alpha val="56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ANR</a:t>
              </a:r>
            </a:p>
          </p:txBody>
        </p:sp>
        <p:sp>
          <p:nvSpPr>
            <p:cNvPr id="43" name="Oval 15"/>
            <p:cNvSpPr>
              <a:spLocks noChangeArrowheads="1"/>
            </p:cNvSpPr>
            <p:nvPr/>
          </p:nvSpPr>
          <p:spPr bwMode="auto">
            <a:xfrm>
              <a:off x="1872" y="2304"/>
              <a:ext cx="576" cy="384"/>
            </a:xfrm>
            <a:prstGeom prst="ellipse">
              <a:avLst/>
            </a:prstGeom>
            <a:solidFill>
              <a:schemeClr val="accent5">
                <a:lumMod val="75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CD</a:t>
              </a:r>
            </a:p>
          </p:txBody>
        </p:sp>
        <p:sp>
          <p:nvSpPr>
            <p:cNvPr id="44" name="Oval 16"/>
            <p:cNvSpPr>
              <a:spLocks noChangeArrowheads="1"/>
            </p:cNvSpPr>
            <p:nvPr/>
          </p:nvSpPr>
          <p:spPr bwMode="auto">
            <a:xfrm>
              <a:off x="2448" y="2352"/>
              <a:ext cx="576" cy="432"/>
            </a:xfrm>
            <a:prstGeom prst="ellipse">
              <a:avLst/>
            </a:prstGeom>
            <a:solidFill>
              <a:schemeClr val="accent1">
                <a:lumMod val="40000"/>
                <a:lumOff val="60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FCS</a:t>
              </a:r>
            </a:p>
          </p:txBody>
        </p:sp>
        <p:sp>
          <p:nvSpPr>
            <p:cNvPr id="45" name="Oval 17"/>
            <p:cNvSpPr>
              <a:spLocks noChangeArrowheads="1"/>
            </p:cNvSpPr>
            <p:nvPr/>
          </p:nvSpPr>
          <p:spPr bwMode="auto">
            <a:xfrm>
              <a:off x="3024" y="2382"/>
              <a:ext cx="528" cy="402"/>
            </a:xfrm>
            <a:prstGeom prst="ellipse">
              <a:avLst/>
            </a:prstGeom>
            <a:solidFill>
              <a:schemeClr val="tx2">
                <a:lumMod val="40000"/>
                <a:lumOff val="60000"/>
                <a:alpha val="58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4-H</a:t>
              </a:r>
            </a:p>
          </p:txBody>
        </p:sp>
        <p:sp>
          <p:nvSpPr>
            <p:cNvPr id="46" name="Oval 18"/>
            <p:cNvSpPr>
              <a:spLocks noChangeArrowheads="1"/>
            </p:cNvSpPr>
            <p:nvPr/>
          </p:nvSpPr>
          <p:spPr bwMode="auto">
            <a:xfrm>
              <a:off x="3927" y="2082"/>
              <a:ext cx="576" cy="336"/>
            </a:xfrm>
            <a:prstGeom prst="ellipse">
              <a:avLst/>
            </a:prstGeom>
            <a:solidFill>
              <a:schemeClr val="accent3">
                <a:lumMod val="60000"/>
                <a:lumOff val="40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MM</a:t>
              </a:r>
            </a:p>
          </p:txBody>
        </p:sp>
        <p:sp>
          <p:nvSpPr>
            <p:cNvPr id="47" name="Oval 19"/>
            <p:cNvSpPr>
              <a:spLocks noChangeArrowheads="1"/>
            </p:cNvSpPr>
            <p:nvPr/>
          </p:nvSpPr>
          <p:spPr bwMode="auto">
            <a:xfrm>
              <a:off x="4215" y="1746"/>
              <a:ext cx="576" cy="366"/>
            </a:xfrm>
            <a:prstGeom prst="ellipse">
              <a:avLst/>
            </a:prstGeom>
            <a:solidFill>
              <a:schemeClr val="accent2">
                <a:lumMod val="20000"/>
                <a:lumOff val="80000"/>
                <a:alpha val="82001"/>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PSD</a:t>
              </a:r>
            </a:p>
          </p:txBody>
        </p:sp>
        <p:sp>
          <p:nvSpPr>
            <p:cNvPr id="48" name="Oval 20"/>
            <p:cNvSpPr>
              <a:spLocks noChangeArrowheads="1"/>
            </p:cNvSpPr>
            <p:nvPr/>
          </p:nvSpPr>
          <p:spPr bwMode="auto">
            <a:xfrm>
              <a:off x="3504" y="2256"/>
              <a:ext cx="528" cy="384"/>
            </a:xfrm>
            <a:prstGeom prst="ellipse">
              <a:avLst/>
            </a:prstGeom>
            <a:solidFill>
              <a:schemeClr val="accent6">
                <a:lumMod val="60000"/>
                <a:lumOff val="40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IT</a:t>
              </a:r>
            </a:p>
          </p:txBody>
        </p:sp>
      </p:grpSp>
      <p:sp>
        <p:nvSpPr>
          <p:cNvPr id="22" name="Oval 2"/>
          <p:cNvSpPr>
            <a:spLocks noChangeArrowheads="1"/>
          </p:cNvSpPr>
          <p:nvPr/>
        </p:nvSpPr>
        <p:spPr bwMode="auto">
          <a:xfrm>
            <a:off x="3200400" y="2819400"/>
            <a:ext cx="2590800" cy="914400"/>
          </a:xfrm>
          <a:prstGeom prst="ellipse">
            <a:avLst/>
          </a:prstGeom>
          <a:solidFill>
            <a:schemeClr val="accent5">
              <a:lumMod val="40000"/>
              <a:lumOff val="60000"/>
            </a:schemeClr>
          </a:solidFill>
          <a:ln w="9525">
            <a:solidFill>
              <a:schemeClr val="tx1">
                <a:lumMod val="50000"/>
                <a:lumOff val="50000"/>
              </a:schemeClr>
            </a:solidFill>
            <a:round/>
            <a:headEnd/>
            <a:tailEnd/>
          </a:ln>
          <a:effectLst/>
        </p:spPr>
        <p:txBody>
          <a:bodyPr wrap="none" anchor="ctr"/>
          <a:lstStyle/>
          <a:p>
            <a:pPr algn="ctr">
              <a:defRPr/>
            </a:pPr>
            <a:r>
              <a:rPr lang="en-US" sz="2400" b="1" dirty="0"/>
              <a:t>EC</a:t>
            </a:r>
          </a:p>
          <a:p>
            <a:pPr algn="ctr">
              <a:defRPr/>
            </a:pPr>
            <a:r>
              <a:rPr lang="en-US" b="1" dirty="0"/>
              <a:t>Executive Committee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1752600" y="304800"/>
            <a:ext cx="6781800" cy="762000"/>
          </a:xfrm>
        </p:spPr>
        <p:txBody>
          <a:bodyPr/>
          <a:lstStyle/>
          <a:p>
            <a:r>
              <a:rPr lang="en-US" sz="3600" b="1" dirty="0" smtClean="0">
                <a:solidFill>
                  <a:schemeClr val="accent2">
                    <a:lumMod val="20000"/>
                    <a:lumOff val="80000"/>
                  </a:schemeClr>
                </a:solidFill>
                <a:latin typeface="Arial" charset="0"/>
                <a:cs typeface="Arial" charset="0"/>
              </a:rPr>
              <a:t>Program</a:t>
            </a:r>
            <a:r>
              <a:rPr lang="en-US" sz="4000" b="1" dirty="0" smtClean="0">
                <a:solidFill>
                  <a:schemeClr val="accent2">
                    <a:lumMod val="20000"/>
                    <a:lumOff val="80000"/>
                  </a:schemeClr>
                </a:solidFill>
                <a:latin typeface="Arial Rounded MT Bold" pitchFamily="34" charset="0"/>
                <a:cs typeface="Arial" charset="0"/>
              </a:rPr>
              <a:t> </a:t>
            </a:r>
            <a:r>
              <a:rPr lang="en-US" sz="3600" b="1" dirty="0" smtClean="0">
                <a:solidFill>
                  <a:schemeClr val="accent2">
                    <a:lumMod val="20000"/>
                    <a:lumOff val="80000"/>
                  </a:schemeClr>
                </a:solidFill>
                <a:latin typeface="Arial" charset="0"/>
                <a:cs typeface="Arial" charset="0"/>
              </a:rPr>
              <a:t>Committees (PC)</a:t>
            </a:r>
          </a:p>
        </p:txBody>
      </p:sp>
      <p:grpSp>
        <p:nvGrpSpPr>
          <p:cNvPr id="21507" name="Group 20"/>
          <p:cNvGrpSpPr>
            <a:grpSpLocks/>
          </p:cNvGrpSpPr>
          <p:nvPr/>
        </p:nvGrpSpPr>
        <p:grpSpPr bwMode="auto">
          <a:xfrm>
            <a:off x="1828800" y="2362200"/>
            <a:ext cx="7315200" cy="3456801"/>
            <a:chOff x="850641" y="1619250"/>
            <a:chExt cx="7912359" cy="2592601"/>
          </a:xfrm>
        </p:grpSpPr>
        <p:grpSp>
          <p:nvGrpSpPr>
            <p:cNvPr id="21508" name="Group 12"/>
            <p:cNvGrpSpPr>
              <a:grpSpLocks/>
            </p:cNvGrpSpPr>
            <p:nvPr/>
          </p:nvGrpSpPr>
          <p:grpSpPr bwMode="auto">
            <a:xfrm>
              <a:off x="1828800" y="1828800"/>
              <a:ext cx="5576887" cy="1724025"/>
              <a:chOff x="1191" y="1698"/>
              <a:chExt cx="3513" cy="1086"/>
            </a:xfrm>
          </p:grpSpPr>
          <p:sp>
            <p:nvSpPr>
              <p:cNvPr id="18445" name="Oval 13"/>
              <p:cNvSpPr>
                <a:spLocks noChangeArrowheads="1"/>
              </p:cNvSpPr>
              <p:nvPr/>
            </p:nvSpPr>
            <p:spPr bwMode="auto">
              <a:xfrm>
                <a:off x="1406" y="2034"/>
                <a:ext cx="553" cy="432"/>
              </a:xfrm>
              <a:prstGeom prst="ellipse">
                <a:avLst/>
              </a:prstGeom>
              <a:solidFill>
                <a:schemeClr val="tx2">
                  <a:lumMod val="20000"/>
                  <a:lumOff val="80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COM</a:t>
                </a:r>
              </a:p>
            </p:txBody>
          </p:sp>
          <p:sp>
            <p:nvSpPr>
              <p:cNvPr id="18446" name="Oval 14"/>
              <p:cNvSpPr>
                <a:spLocks noChangeArrowheads="1"/>
              </p:cNvSpPr>
              <p:nvPr/>
            </p:nvSpPr>
            <p:spPr bwMode="auto">
              <a:xfrm>
                <a:off x="1191" y="1698"/>
                <a:ext cx="537" cy="384"/>
              </a:xfrm>
              <a:prstGeom prst="ellipse">
                <a:avLst/>
              </a:prstGeom>
              <a:solidFill>
                <a:schemeClr val="accent2">
                  <a:lumMod val="20000"/>
                  <a:lumOff val="80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ANR</a:t>
                </a:r>
              </a:p>
            </p:txBody>
          </p:sp>
          <p:sp>
            <p:nvSpPr>
              <p:cNvPr id="18447" name="Oval 15"/>
              <p:cNvSpPr>
                <a:spLocks noChangeArrowheads="1"/>
              </p:cNvSpPr>
              <p:nvPr/>
            </p:nvSpPr>
            <p:spPr bwMode="auto">
              <a:xfrm>
                <a:off x="1872" y="2274"/>
                <a:ext cx="576" cy="384"/>
              </a:xfrm>
              <a:prstGeom prst="ellipse">
                <a:avLst/>
              </a:prstGeom>
              <a:solidFill>
                <a:schemeClr val="accent1">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CD</a:t>
                </a:r>
              </a:p>
            </p:txBody>
          </p:sp>
          <p:sp>
            <p:nvSpPr>
              <p:cNvPr id="18448" name="Oval 16"/>
              <p:cNvSpPr>
                <a:spLocks noChangeArrowheads="1"/>
              </p:cNvSpPr>
              <p:nvPr/>
            </p:nvSpPr>
            <p:spPr bwMode="auto">
              <a:xfrm>
                <a:off x="2439" y="2352"/>
                <a:ext cx="576" cy="432"/>
              </a:xfrm>
              <a:prstGeom prst="ellipse">
                <a:avLst/>
              </a:prstGeom>
              <a:solidFill>
                <a:schemeClr val="bg2">
                  <a:lumMod val="25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FCS</a:t>
                </a:r>
              </a:p>
            </p:txBody>
          </p:sp>
          <p:sp>
            <p:nvSpPr>
              <p:cNvPr id="18449" name="Oval 17"/>
              <p:cNvSpPr>
                <a:spLocks noChangeArrowheads="1"/>
              </p:cNvSpPr>
              <p:nvPr/>
            </p:nvSpPr>
            <p:spPr bwMode="auto">
              <a:xfrm>
                <a:off x="3024" y="2382"/>
                <a:ext cx="528" cy="402"/>
              </a:xfrm>
              <a:prstGeom prst="ellipse">
                <a:avLst/>
              </a:prstGeom>
              <a:solidFill>
                <a:schemeClr val="accent2">
                  <a:alpha val="58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4-H</a:t>
                </a:r>
              </a:p>
            </p:txBody>
          </p:sp>
          <p:sp>
            <p:nvSpPr>
              <p:cNvPr id="18450" name="Oval 18"/>
              <p:cNvSpPr>
                <a:spLocks noChangeArrowheads="1"/>
              </p:cNvSpPr>
              <p:nvPr/>
            </p:nvSpPr>
            <p:spPr bwMode="auto">
              <a:xfrm>
                <a:off x="3840" y="2016"/>
                <a:ext cx="576" cy="336"/>
              </a:xfrm>
              <a:prstGeom prst="ellipse">
                <a:avLst/>
              </a:prstGeom>
              <a:solidFill>
                <a:schemeClr val="accent1">
                  <a:lumMod val="75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MM</a:t>
                </a:r>
              </a:p>
            </p:txBody>
          </p:sp>
          <p:sp>
            <p:nvSpPr>
              <p:cNvPr id="18451" name="Oval 19"/>
              <p:cNvSpPr>
                <a:spLocks noChangeArrowheads="1"/>
              </p:cNvSpPr>
              <p:nvPr/>
            </p:nvSpPr>
            <p:spPr bwMode="auto">
              <a:xfrm>
                <a:off x="4128" y="1698"/>
                <a:ext cx="576" cy="366"/>
              </a:xfrm>
              <a:prstGeom prst="ellipse">
                <a:avLst/>
              </a:prstGeom>
              <a:solidFill>
                <a:schemeClr val="accent2">
                  <a:lumMod val="20000"/>
                  <a:lumOff val="80000"/>
                  <a:alpha val="82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PSD</a:t>
                </a:r>
              </a:p>
            </p:txBody>
          </p:sp>
          <p:sp>
            <p:nvSpPr>
              <p:cNvPr id="18452" name="Oval 20"/>
              <p:cNvSpPr>
                <a:spLocks noChangeArrowheads="1"/>
              </p:cNvSpPr>
              <p:nvPr/>
            </p:nvSpPr>
            <p:spPr bwMode="auto">
              <a:xfrm>
                <a:off x="3504" y="2256"/>
                <a:ext cx="528" cy="384"/>
              </a:xfrm>
              <a:prstGeom prst="ellipse">
                <a:avLst/>
              </a:prstGeom>
              <a:solidFill>
                <a:srgbClr val="175CAF">
                  <a:alpha val="33725"/>
                </a:srgb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IT</a:t>
                </a:r>
              </a:p>
            </p:txBody>
          </p:sp>
        </p:grpSp>
        <p:sp>
          <p:nvSpPr>
            <p:cNvPr id="21509" name="TextBox 12"/>
            <p:cNvSpPr txBox="1">
              <a:spLocks noChangeArrowheads="1"/>
            </p:cNvSpPr>
            <p:nvPr/>
          </p:nvSpPr>
          <p:spPr bwMode="auto">
            <a:xfrm>
              <a:off x="850641" y="1619250"/>
              <a:ext cx="1813249" cy="623248"/>
            </a:xfrm>
            <a:prstGeom prst="rect">
              <a:avLst/>
            </a:prstGeom>
            <a:noFill/>
            <a:ln w="9525">
              <a:noFill/>
              <a:miter lim="800000"/>
              <a:headEnd/>
              <a:tailEnd/>
            </a:ln>
          </p:spPr>
          <p:txBody>
            <a:bodyPr wrap="square">
              <a:spAutoFit/>
            </a:bodyPr>
            <a:lstStyle/>
            <a:p>
              <a:r>
                <a:rPr lang="en-US" sz="1600" b="1" dirty="0">
                  <a:solidFill>
                    <a:schemeClr val="tx2"/>
                  </a:solidFill>
                </a:rPr>
                <a:t>Agriculture &amp; Natural Resources</a:t>
              </a:r>
            </a:p>
          </p:txBody>
        </p:sp>
        <p:sp>
          <p:nvSpPr>
            <p:cNvPr id="21510" name="TextBox 13"/>
            <p:cNvSpPr txBox="1">
              <a:spLocks noChangeArrowheads="1"/>
            </p:cNvSpPr>
            <p:nvPr/>
          </p:nvSpPr>
          <p:spPr bwMode="auto">
            <a:xfrm>
              <a:off x="850641" y="2876550"/>
              <a:ext cx="1978090" cy="253916"/>
            </a:xfrm>
            <a:prstGeom prst="rect">
              <a:avLst/>
            </a:prstGeom>
            <a:noFill/>
            <a:ln w="9525">
              <a:noFill/>
              <a:miter lim="800000"/>
              <a:headEnd/>
              <a:tailEnd/>
            </a:ln>
          </p:spPr>
          <p:txBody>
            <a:bodyPr wrap="square">
              <a:spAutoFit/>
            </a:bodyPr>
            <a:lstStyle/>
            <a:p>
              <a:r>
                <a:rPr lang="en-US" sz="1600" b="1" dirty="0">
                  <a:solidFill>
                    <a:schemeClr val="tx2"/>
                  </a:solidFill>
                </a:rPr>
                <a:t>Communication</a:t>
              </a:r>
            </a:p>
          </p:txBody>
        </p:sp>
        <p:sp>
          <p:nvSpPr>
            <p:cNvPr id="21511" name="TextBox 14"/>
            <p:cNvSpPr txBox="1">
              <a:spLocks noChangeArrowheads="1"/>
            </p:cNvSpPr>
            <p:nvPr/>
          </p:nvSpPr>
          <p:spPr bwMode="auto">
            <a:xfrm>
              <a:off x="1592426" y="3360003"/>
              <a:ext cx="1684176" cy="438581"/>
            </a:xfrm>
            <a:prstGeom prst="rect">
              <a:avLst/>
            </a:prstGeom>
            <a:noFill/>
            <a:ln w="9525">
              <a:noFill/>
              <a:miter lim="800000"/>
              <a:headEnd/>
              <a:tailEnd/>
            </a:ln>
          </p:spPr>
          <p:txBody>
            <a:bodyPr wrap="square">
              <a:spAutoFit/>
            </a:bodyPr>
            <a:lstStyle/>
            <a:p>
              <a:r>
                <a:rPr lang="en-US" sz="1600" b="1" dirty="0">
                  <a:solidFill>
                    <a:schemeClr val="tx2"/>
                  </a:solidFill>
                </a:rPr>
                <a:t>Community Development</a:t>
              </a:r>
            </a:p>
          </p:txBody>
        </p:sp>
        <p:sp>
          <p:nvSpPr>
            <p:cNvPr id="21512" name="TextBox 15"/>
            <p:cNvSpPr txBox="1">
              <a:spLocks noChangeArrowheads="1"/>
            </p:cNvSpPr>
            <p:nvPr/>
          </p:nvSpPr>
          <p:spPr bwMode="auto">
            <a:xfrm>
              <a:off x="3488094" y="3588603"/>
              <a:ext cx="1312506" cy="623248"/>
            </a:xfrm>
            <a:prstGeom prst="rect">
              <a:avLst/>
            </a:prstGeom>
            <a:noFill/>
            <a:ln w="9525">
              <a:noFill/>
              <a:miter lim="800000"/>
              <a:headEnd/>
              <a:tailEnd/>
            </a:ln>
          </p:spPr>
          <p:txBody>
            <a:bodyPr wrap="square">
              <a:spAutoFit/>
            </a:bodyPr>
            <a:lstStyle/>
            <a:p>
              <a:r>
                <a:rPr lang="en-US" sz="1600" b="1" dirty="0">
                  <a:solidFill>
                    <a:schemeClr val="tx2"/>
                  </a:solidFill>
                </a:rPr>
                <a:t>Family &amp; Consumer Science</a:t>
              </a:r>
            </a:p>
          </p:txBody>
        </p:sp>
        <p:sp>
          <p:nvSpPr>
            <p:cNvPr id="21513" name="TextBox 16"/>
            <p:cNvSpPr txBox="1">
              <a:spLocks noChangeArrowheads="1"/>
            </p:cNvSpPr>
            <p:nvPr/>
          </p:nvSpPr>
          <p:spPr bwMode="auto">
            <a:xfrm>
              <a:off x="4800600" y="3581400"/>
              <a:ext cx="1828800" cy="584775"/>
            </a:xfrm>
            <a:prstGeom prst="rect">
              <a:avLst/>
            </a:prstGeom>
            <a:noFill/>
            <a:ln w="9525">
              <a:noFill/>
              <a:miter lim="800000"/>
              <a:headEnd/>
              <a:tailEnd/>
            </a:ln>
          </p:spPr>
          <p:txBody>
            <a:bodyPr>
              <a:spAutoFit/>
            </a:bodyPr>
            <a:lstStyle/>
            <a:p>
              <a:r>
                <a:rPr lang="en-US" sz="1600" b="1">
                  <a:solidFill>
                    <a:schemeClr val="tx2"/>
                  </a:solidFill>
                </a:rPr>
                <a:t>4-H Youth Development</a:t>
              </a:r>
            </a:p>
          </p:txBody>
        </p:sp>
        <p:sp>
          <p:nvSpPr>
            <p:cNvPr id="21514" name="TextBox 17"/>
            <p:cNvSpPr txBox="1">
              <a:spLocks noChangeArrowheads="1"/>
            </p:cNvSpPr>
            <p:nvPr/>
          </p:nvSpPr>
          <p:spPr bwMode="auto">
            <a:xfrm>
              <a:off x="6172200" y="3225225"/>
              <a:ext cx="2362200" cy="584775"/>
            </a:xfrm>
            <a:prstGeom prst="rect">
              <a:avLst/>
            </a:prstGeom>
            <a:noFill/>
            <a:ln w="9525">
              <a:noFill/>
              <a:miter lim="800000"/>
              <a:headEnd/>
              <a:tailEnd/>
            </a:ln>
          </p:spPr>
          <p:txBody>
            <a:bodyPr>
              <a:spAutoFit/>
            </a:bodyPr>
            <a:lstStyle/>
            <a:p>
              <a:r>
                <a:rPr lang="en-US" sz="1600" b="1">
                  <a:solidFill>
                    <a:schemeClr val="tx2"/>
                  </a:solidFill>
                </a:rPr>
                <a:t>Information Technology</a:t>
              </a:r>
            </a:p>
          </p:txBody>
        </p:sp>
        <p:sp>
          <p:nvSpPr>
            <p:cNvPr id="21515" name="TextBox 18"/>
            <p:cNvSpPr txBox="1">
              <a:spLocks noChangeArrowheads="1"/>
            </p:cNvSpPr>
            <p:nvPr/>
          </p:nvSpPr>
          <p:spPr bwMode="auto">
            <a:xfrm>
              <a:off x="6553200" y="2861846"/>
              <a:ext cx="2209800" cy="338554"/>
            </a:xfrm>
            <a:prstGeom prst="rect">
              <a:avLst/>
            </a:prstGeom>
            <a:noFill/>
            <a:ln w="9525">
              <a:noFill/>
              <a:miter lim="800000"/>
              <a:headEnd/>
              <a:tailEnd/>
            </a:ln>
          </p:spPr>
          <p:txBody>
            <a:bodyPr>
              <a:spAutoFit/>
            </a:bodyPr>
            <a:lstStyle/>
            <a:p>
              <a:r>
                <a:rPr lang="en-US" sz="1600" b="1">
                  <a:solidFill>
                    <a:schemeClr val="tx2"/>
                  </a:solidFill>
                </a:rPr>
                <a:t>Middle Managers</a:t>
              </a:r>
            </a:p>
          </p:txBody>
        </p:sp>
        <p:sp>
          <p:nvSpPr>
            <p:cNvPr id="21516" name="TextBox 19"/>
            <p:cNvSpPr txBox="1">
              <a:spLocks noChangeArrowheads="1"/>
            </p:cNvSpPr>
            <p:nvPr/>
          </p:nvSpPr>
          <p:spPr bwMode="auto">
            <a:xfrm>
              <a:off x="7032173" y="1836003"/>
              <a:ext cx="1578429" cy="623248"/>
            </a:xfrm>
            <a:prstGeom prst="rect">
              <a:avLst/>
            </a:prstGeom>
            <a:noFill/>
            <a:ln w="9525">
              <a:noFill/>
              <a:miter lim="800000"/>
              <a:headEnd/>
              <a:tailEnd/>
            </a:ln>
          </p:spPr>
          <p:txBody>
            <a:bodyPr wrap="square">
              <a:spAutoFit/>
            </a:bodyPr>
            <a:lstStyle/>
            <a:p>
              <a:r>
                <a:rPr lang="en-US" sz="1600" b="1" dirty="0">
                  <a:solidFill>
                    <a:schemeClr val="tx2"/>
                  </a:solidFill>
                </a:rPr>
                <a:t>     Program </a:t>
              </a:r>
            </a:p>
            <a:p>
              <a:r>
                <a:rPr lang="en-US" sz="1600" b="1" dirty="0">
                  <a:solidFill>
                    <a:schemeClr val="tx2"/>
                  </a:solidFill>
                </a:rPr>
                <a:t>      &amp; Staff Development</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a:xfrm>
            <a:off x="2057400" y="228600"/>
            <a:ext cx="6553200" cy="762000"/>
          </a:xfrm>
        </p:spPr>
        <p:txBody>
          <a:bodyPr/>
          <a:lstStyle/>
          <a:p>
            <a:r>
              <a:rPr lang="en-US" sz="3600" b="1" dirty="0" smtClean="0">
                <a:solidFill>
                  <a:schemeClr val="accent2">
                    <a:lumMod val="20000"/>
                    <a:lumOff val="80000"/>
                  </a:schemeClr>
                </a:solidFill>
                <a:latin typeface="Arial" charset="0"/>
                <a:cs typeface="Arial" charset="0"/>
              </a:rPr>
              <a:t>Program</a:t>
            </a:r>
            <a:r>
              <a:rPr lang="en-US" sz="3600" b="1" dirty="0" smtClean="0">
                <a:solidFill>
                  <a:schemeClr val="accent2">
                    <a:lumMod val="20000"/>
                    <a:lumOff val="80000"/>
                  </a:schemeClr>
                </a:solidFill>
                <a:latin typeface="Arial Rounded MT Bold" pitchFamily="34" charset="0"/>
                <a:cs typeface="Arial" charset="0"/>
              </a:rPr>
              <a:t> </a:t>
            </a:r>
            <a:r>
              <a:rPr lang="en-US" sz="3600" b="1" dirty="0" smtClean="0">
                <a:solidFill>
                  <a:schemeClr val="accent2">
                    <a:lumMod val="20000"/>
                    <a:lumOff val="80000"/>
                  </a:schemeClr>
                </a:solidFill>
                <a:latin typeface="Arial" charset="0"/>
                <a:cs typeface="Arial" charset="0"/>
              </a:rPr>
              <a:t>Committees</a:t>
            </a:r>
            <a:r>
              <a:rPr lang="en-US" sz="3600" b="1" dirty="0" smtClean="0">
                <a:solidFill>
                  <a:schemeClr val="accent2">
                    <a:lumMod val="20000"/>
                    <a:lumOff val="80000"/>
                  </a:schemeClr>
                </a:solidFill>
                <a:latin typeface="Arial Rounded MT Bold" pitchFamily="34" charset="0"/>
                <a:cs typeface="Arial" charset="0"/>
              </a:rPr>
              <a:t> </a:t>
            </a:r>
            <a:r>
              <a:rPr lang="en-US" sz="3600" b="1" dirty="0" smtClean="0">
                <a:solidFill>
                  <a:schemeClr val="accent2">
                    <a:lumMod val="20000"/>
                    <a:lumOff val="80000"/>
                  </a:schemeClr>
                </a:solidFill>
                <a:latin typeface="Arial" charset="0"/>
                <a:cs typeface="Arial" charset="0"/>
              </a:rPr>
              <a:t>(PC)</a:t>
            </a:r>
          </a:p>
        </p:txBody>
      </p:sp>
      <p:sp>
        <p:nvSpPr>
          <p:cNvPr id="22531" name="Rectangle 10"/>
          <p:cNvSpPr>
            <a:spLocks noGrp="1" noChangeArrowheads="1"/>
          </p:cNvSpPr>
          <p:nvPr>
            <p:ph idx="1"/>
          </p:nvPr>
        </p:nvSpPr>
        <p:spPr>
          <a:xfrm>
            <a:off x="2057400" y="1752600"/>
            <a:ext cx="7086600" cy="4068763"/>
          </a:xfrm>
        </p:spPr>
        <p:txBody>
          <a:bodyPr/>
          <a:lstStyle/>
          <a:p>
            <a:pPr>
              <a:lnSpc>
                <a:spcPct val="90000"/>
              </a:lnSpc>
              <a:spcBef>
                <a:spcPct val="50000"/>
              </a:spcBef>
            </a:pPr>
            <a:r>
              <a:rPr lang="en-US" sz="1800" b="1" dirty="0" smtClean="0">
                <a:cs typeface="Arial" charset="0"/>
              </a:rPr>
              <a:t>Membership</a:t>
            </a:r>
          </a:p>
          <a:p>
            <a:pPr>
              <a:lnSpc>
                <a:spcPct val="90000"/>
              </a:lnSpc>
              <a:spcBef>
                <a:spcPct val="50000"/>
              </a:spcBef>
            </a:pPr>
            <a:r>
              <a:rPr lang="en-US" sz="1800" b="1" dirty="0" smtClean="0">
                <a:cs typeface="Arial" charset="0"/>
              </a:rPr>
              <a:t>Officers, Representatives, and Administrative Advisors</a:t>
            </a:r>
          </a:p>
          <a:p>
            <a:pPr>
              <a:lnSpc>
                <a:spcPct val="90000"/>
              </a:lnSpc>
              <a:spcBef>
                <a:spcPct val="50000"/>
              </a:spcBef>
            </a:pPr>
            <a:r>
              <a:rPr lang="en-US" sz="1800" b="1" dirty="0" smtClean="0">
                <a:cs typeface="Arial" charset="0"/>
              </a:rPr>
              <a:t>Roles and Responsibilities</a:t>
            </a:r>
          </a:p>
          <a:p>
            <a:pPr lvl="2">
              <a:lnSpc>
                <a:spcPct val="90000"/>
              </a:lnSpc>
              <a:spcBef>
                <a:spcPct val="50000"/>
              </a:spcBef>
            </a:pPr>
            <a:r>
              <a:rPr lang="en-US" sz="1800" b="1" dirty="0" smtClean="0">
                <a:cs typeface="Arial" charset="0"/>
              </a:rPr>
              <a:t>Identify Emerging Issues &amp; Opportunities</a:t>
            </a:r>
          </a:p>
          <a:p>
            <a:pPr lvl="2">
              <a:lnSpc>
                <a:spcPct val="90000"/>
              </a:lnSpc>
              <a:spcBef>
                <a:spcPct val="50000"/>
              </a:spcBef>
            </a:pPr>
            <a:r>
              <a:rPr lang="en-US" sz="1800" b="1" dirty="0" smtClean="0">
                <a:cs typeface="Arial" charset="0"/>
              </a:rPr>
              <a:t>Develop Annual Work Plan</a:t>
            </a:r>
          </a:p>
          <a:p>
            <a:pPr lvl="2">
              <a:lnSpc>
                <a:spcPct val="90000"/>
              </a:lnSpc>
              <a:spcBef>
                <a:spcPct val="50000"/>
              </a:spcBef>
            </a:pPr>
            <a:r>
              <a:rPr lang="en-US" sz="1800" b="1" dirty="0" smtClean="0">
                <a:cs typeface="Arial" charset="0"/>
              </a:rPr>
              <a:t>Collaborate Regionally</a:t>
            </a:r>
            <a:endParaRPr lang="en-US" sz="1800" dirty="0" smtClean="0">
              <a:cs typeface="Arial" charset="0"/>
            </a:endParaRPr>
          </a:p>
        </p:txBody>
      </p:sp>
      <p:grpSp>
        <p:nvGrpSpPr>
          <p:cNvPr id="22532" name="Group 12"/>
          <p:cNvGrpSpPr>
            <a:grpSpLocks/>
          </p:cNvGrpSpPr>
          <p:nvPr/>
        </p:nvGrpSpPr>
        <p:grpSpPr bwMode="auto">
          <a:xfrm>
            <a:off x="3505200" y="4724400"/>
            <a:ext cx="4191000" cy="1600200"/>
            <a:chOff x="1143" y="1698"/>
            <a:chExt cx="3561" cy="1086"/>
          </a:xfrm>
        </p:grpSpPr>
        <p:sp>
          <p:nvSpPr>
            <p:cNvPr id="16" name="Oval 13"/>
            <p:cNvSpPr>
              <a:spLocks noChangeArrowheads="1"/>
            </p:cNvSpPr>
            <p:nvPr/>
          </p:nvSpPr>
          <p:spPr bwMode="auto">
            <a:xfrm>
              <a:off x="1393" y="2112"/>
              <a:ext cx="527" cy="432"/>
            </a:xfrm>
            <a:prstGeom prst="ellipse">
              <a:avLst/>
            </a:prstGeom>
            <a:solidFill>
              <a:srgbClr val="75ACD9">
                <a:alpha val="34000"/>
              </a:srgb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COM</a:t>
              </a:r>
            </a:p>
          </p:txBody>
        </p:sp>
        <p:sp>
          <p:nvSpPr>
            <p:cNvPr id="17" name="Oval 14"/>
            <p:cNvSpPr>
              <a:spLocks noChangeArrowheads="1"/>
            </p:cNvSpPr>
            <p:nvPr/>
          </p:nvSpPr>
          <p:spPr bwMode="auto">
            <a:xfrm>
              <a:off x="1143" y="1776"/>
              <a:ext cx="537" cy="389"/>
            </a:xfrm>
            <a:prstGeom prst="ellipse">
              <a:avLst/>
            </a:prstGeom>
            <a:solidFill>
              <a:schemeClr val="bg2">
                <a:lumMod val="50000"/>
                <a:alpha val="56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ANR</a:t>
              </a:r>
            </a:p>
          </p:txBody>
        </p:sp>
        <p:sp>
          <p:nvSpPr>
            <p:cNvPr id="18" name="Oval 15"/>
            <p:cNvSpPr>
              <a:spLocks noChangeArrowheads="1"/>
            </p:cNvSpPr>
            <p:nvPr/>
          </p:nvSpPr>
          <p:spPr bwMode="auto">
            <a:xfrm>
              <a:off x="1871" y="2303"/>
              <a:ext cx="576" cy="385"/>
            </a:xfrm>
            <a:prstGeom prst="ellipse">
              <a:avLst/>
            </a:prstGeom>
            <a:solidFill>
              <a:schemeClr val="accent5">
                <a:lumMod val="75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CD</a:t>
              </a:r>
            </a:p>
          </p:txBody>
        </p:sp>
        <p:sp>
          <p:nvSpPr>
            <p:cNvPr id="19" name="Oval 16"/>
            <p:cNvSpPr>
              <a:spLocks noChangeArrowheads="1"/>
            </p:cNvSpPr>
            <p:nvPr/>
          </p:nvSpPr>
          <p:spPr bwMode="auto">
            <a:xfrm>
              <a:off x="2447" y="2352"/>
              <a:ext cx="577" cy="432"/>
            </a:xfrm>
            <a:prstGeom prst="ellipse">
              <a:avLst/>
            </a:prstGeom>
            <a:solidFill>
              <a:schemeClr val="bg2">
                <a:lumMod val="50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FCS</a:t>
              </a:r>
            </a:p>
          </p:txBody>
        </p:sp>
        <p:sp>
          <p:nvSpPr>
            <p:cNvPr id="20" name="Oval 17"/>
            <p:cNvSpPr>
              <a:spLocks noChangeArrowheads="1"/>
            </p:cNvSpPr>
            <p:nvPr/>
          </p:nvSpPr>
          <p:spPr bwMode="auto">
            <a:xfrm>
              <a:off x="3025" y="2382"/>
              <a:ext cx="527" cy="402"/>
            </a:xfrm>
            <a:prstGeom prst="ellipse">
              <a:avLst/>
            </a:prstGeom>
            <a:solidFill>
              <a:schemeClr val="accent2">
                <a:lumMod val="60000"/>
                <a:lumOff val="40000"/>
                <a:alpha val="58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4-H</a:t>
              </a:r>
            </a:p>
          </p:txBody>
        </p:sp>
        <p:sp>
          <p:nvSpPr>
            <p:cNvPr id="21" name="Oval 18"/>
            <p:cNvSpPr>
              <a:spLocks noChangeArrowheads="1"/>
            </p:cNvSpPr>
            <p:nvPr/>
          </p:nvSpPr>
          <p:spPr bwMode="auto">
            <a:xfrm>
              <a:off x="3839" y="2016"/>
              <a:ext cx="576" cy="336"/>
            </a:xfrm>
            <a:prstGeom prst="ellipse">
              <a:avLst/>
            </a:prstGeom>
            <a:solidFill>
              <a:schemeClr val="accent6">
                <a:lumMod val="60000"/>
                <a:lumOff val="40000"/>
                <a:alpha val="34000"/>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MM</a:t>
              </a:r>
            </a:p>
          </p:txBody>
        </p:sp>
        <p:sp>
          <p:nvSpPr>
            <p:cNvPr id="22" name="Oval 19"/>
            <p:cNvSpPr>
              <a:spLocks noChangeArrowheads="1"/>
            </p:cNvSpPr>
            <p:nvPr/>
          </p:nvSpPr>
          <p:spPr bwMode="auto">
            <a:xfrm>
              <a:off x="4128" y="1698"/>
              <a:ext cx="576" cy="366"/>
            </a:xfrm>
            <a:prstGeom prst="ellipse">
              <a:avLst/>
            </a:prstGeom>
            <a:solidFill>
              <a:schemeClr val="accent6">
                <a:lumMod val="75000"/>
                <a:alpha val="82001"/>
              </a:scheme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PSD</a:t>
              </a:r>
            </a:p>
          </p:txBody>
        </p:sp>
        <p:sp>
          <p:nvSpPr>
            <p:cNvPr id="23" name="Oval 20"/>
            <p:cNvSpPr>
              <a:spLocks noChangeArrowheads="1"/>
            </p:cNvSpPr>
            <p:nvPr/>
          </p:nvSpPr>
          <p:spPr bwMode="auto">
            <a:xfrm>
              <a:off x="3504" y="2256"/>
              <a:ext cx="530" cy="384"/>
            </a:xfrm>
            <a:prstGeom prst="ellipse">
              <a:avLst/>
            </a:prstGeom>
            <a:solidFill>
              <a:srgbClr val="AACCE8">
                <a:alpha val="34000"/>
              </a:srgbClr>
            </a:solidFill>
            <a:ln w="9525">
              <a:solidFill>
                <a:schemeClr val="tx1">
                  <a:lumMod val="50000"/>
                  <a:lumOff val="50000"/>
                </a:schemeClr>
              </a:solidFill>
              <a:round/>
              <a:headEnd/>
              <a:tailEnd/>
            </a:ln>
            <a:effectLst/>
          </p:spPr>
          <p:txBody>
            <a:bodyPr wrap="none" anchor="ctr"/>
            <a:lstStyle/>
            <a:p>
              <a:pPr algn="ctr">
                <a:defRPr/>
              </a:pPr>
              <a:r>
                <a:rPr lang="en-US" sz="2400" b="1" dirty="0">
                  <a:cs typeface="Times New Roman" pitchFamily="18" charset="0"/>
                </a:rPr>
                <a:t>IT</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304800"/>
            <a:ext cx="7543800" cy="838200"/>
          </a:xfrm>
        </p:spPr>
        <p:txBody>
          <a:bodyPr>
            <a:normAutofit/>
          </a:bodyPr>
          <a:lstStyle/>
          <a:p>
            <a:pPr fontAlgn="auto">
              <a:spcAft>
                <a:spcPts val="0"/>
              </a:spcAft>
              <a:defRPr/>
            </a:pPr>
            <a:r>
              <a:rPr lang="en-US" sz="3600" b="1" dirty="0" smtClean="0">
                <a:solidFill>
                  <a:schemeClr val="accent2">
                    <a:lumMod val="20000"/>
                    <a:lumOff val="80000"/>
                  </a:schemeClr>
                </a:solidFill>
                <a:latin typeface="Arial" charset="0"/>
                <a:cs typeface="Arial" charset="0"/>
              </a:rPr>
              <a:t>Program Leadership Committee</a:t>
            </a:r>
          </a:p>
        </p:txBody>
      </p:sp>
      <p:sp>
        <p:nvSpPr>
          <p:cNvPr id="23555" name="Rectangle 4"/>
          <p:cNvSpPr>
            <a:spLocks noGrp="1" noChangeArrowheads="1"/>
          </p:cNvSpPr>
          <p:nvPr>
            <p:ph idx="1"/>
          </p:nvPr>
        </p:nvSpPr>
        <p:spPr>
          <a:xfrm>
            <a:off x="1981200" y="2590800"/>
            <a:ext cx="7162800" cy="3810000"/>
          </a:xfrm>
        </p:spPr>
        <p:txBody>
          <a:bodyPr/>
          <a:lstStyle/>
          <a:p>
            <a:pPr>
              <a:lnSpc>
                <a:spcPct val="90000"/>
              </a:lnSpc>
              <a:spcBef>
                <a:spcPct val="50000"/>
              </a:spcBef>
            </a:pPr>
            <a:r>
              <a:rPr lang="en-US" sz="1800" b="1" dirty="0" smtClean="0">
                <a:cs typeface="Arial" charset="0"/>
              </a:rPr>
              <a:t>Membership</a:t>
            </a:r>
          </a:p>
          <a:p>
            <a:pPr>
              <a:lnSpc>
                <a:spcPct val="90000"/>
              </a:lnSpc>
              <a:spcBef>
                <a:spcPct val="50000"/>
              </a:spcBef>
            </a:pPr>
            <a:r>
              <a:rPr lang="en-US" sz="1800" b="1" dirty="0" smtClean="0">
                <a:cs typeface="Arial" charset="0"/>
              </a:rPr>
              <a:t>Officers, Advisors, and ASRED and AEA Representatives</a:t>
            </a:r>
          </a:p>
          <a:p>
            <a:pPr>
              <a:lnSpc>
                <a:spcPct val="90000"/>
              </a:lnSpc>
              <a:spcBef>
                <a:spcPct val="50000"/>
              </a:spcBef>
            </a:pPr>
            <a:r>
              <a:rPr lang="en-US" sz="1800" b="1" dirty="0" smtClean="0">
                <a:cs typeface="Arial" charset="0"/>
              </a:rPr>
              <a:t>Roles and Responsibilities</a:t>
            </a:r>
          </a:p>
          <a:p>
            <a:pPr lvl="1">
              <a:lnSpc>
                <a:spcPct val="90000"/>
              </a:lnSpc>
              <a:spcBef>
                <a:spcPct val="50000"/>
              </a:spcBef>
              <a:buFontTx/>
              <a:buChar char="•"/>
            </a:pPr>
            <a:r>
              <a:rPr lang="en-US" sz="1800" b="1" dirty="0" smtClean="0">
                <a:cs typeface="Arial" charset="0"/>
              </a:rPr>
              <a:t>Develop an Annual PLC Work Plan</a:t>
            </a:r>
          </a:p>
          <a:p>
            <a:pPr lvl="1">
              <a:lnSpc>
                <a:spcPct val="90000"/>
              </a:lnSpc>
              <a:spcBef>
                <a:spcPct val="50000"/>
              </a:spcBef>
              <a:buFontTx/>
              <a:buChar char="•"/>
            </a:pPr>
            <a:r>
              <a:rPr lang="en-US" sz="1800" b="1" dirty="0" smtClean="0">
                <a:cs typeface="Arial" charset="0"/>
              </a:rPr>
              <a:t>Identify Cross Committee Emerging Issues</a:t>
            </a:r>
          </a:p>
          <a:p>
            <a:pPr lvl="1">
              <a:lnSpc>
                <a:spcPct val="90000"/>
              </a:lnSpc>
              <a:spcBef>
                <a:spcPct val="50000"/>
              </a:spcBef>
              <a:buFontTx/>
              <a:buChar char="•"/>
            </a:pPr>
            <a:r>
              <a:rPr lang="en-US" sz="1800" b="1" dirty="0" smtClean="0">
                <a:cs typeface="Arial" charset="0"/>
              </a:rPr>
              <a:t>Review Annual Work Plan for Committees</a:t>
            </a:r>
          </a:p>
          <a:p>
            <a:pPr lvl="1">
              <a:lnSpc>
                <a:spcPct val="90000"/>
              </a:lnSpc>
              <a:spcBef>
                <a:spcPct val="50000"/>
              </a:spcBef>
              <a:buFontTx/>
              <a:buChar char="•"/>
            </a:pPr>
            <a:r>
              <a:rPr lang="en-US" sz="1800" b="1" dirty="0" smtClean="0">
                <a:cs typeface="Arial" charset="0"/>
              </a:rPr>
              <a:t>Plan Annual PLN Conference</a:t>
            </a:r>
          </a:p>
          <a:p>
            <a:pPr lvl="1">
              <a:lnSpc>
                <a:spcPct val="90000"/>
              </a:lnSpc>
              <a:spcBef>
                <a:spcPct val="50000"/>
              </a:spcBef>
              <a:buFontTx/>
              <a:buChar char="•"/>
            </a:pPr>
            <a:r>
              <a:rPr lang="en-US" sz="1800" b="1" dirty="0" smtClean="0">
                <a:cs typeface="Arial" charset="0"/>
              </a:rPr>
              <a:t>Carry Information and Action Items from the Program Committees to the Administrators and Directors</a:t>
            </a:r>
          </a:p>
          <a:p>
            <a:pPr lvl="1">
              <a:lnSpc>
                <a:spcPct val="90000"/>
              </a:lnSpc>
              <a:spcBef>
                <a:spcPct val="50000"/>
              </a:spcBef>
              <a:buFontTx/>
              <a:buChar char="•"/>
            </a:pPr>
            <a:endParaRPr lang="en-US" sz="1800" b="1" dirty="0" smtClean="0">
              <a:cs typeface="Arial" charset="0"/>
            </a:endParaRPr>
          </a:p>
        </p:txBody>
      </p:sp>
      <p:sp>
        <p:nvSpPr>
          <p:cNvPr id="7" name="Oval 9"/>
          <p:cNvSpPr>
            <a:spLocks noChangeArrowheads="1"/>
          </p:cNvSpPr>
          <p:nvPr/>
        </p:nvSpPr>
        <p:spPr bwMode="auto">
          <a:xfrm>
            <a:off x="5867400" y="1600200"/>
            <a:ext cx="2590800" cy="914400"/>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4000" b="1" dirty="0">
                <a:solidFill>
                  <a:schemeClr val="bg1"/>
                </a:solidFill>
              </a:rPr>
              <a:t>PLC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descr="C:\Documents and Settings\aliciab\My Documents\My Pictures\newlogo_transparent copy.gif"/>
          <p:cNvPicPr>
            <a:picLocks noChangeAspect="1" noChangeArrowheads="1"/>
          </p:cNvPicPr>
          <p:nvPr/>
        </p:nvPicPr>
        <p:blipFill>
          <a:blip r:embed="rId3" cstate="print"/>
          <a:srcRect/>
          <a:stretch>
            <a:fillRect/>
          </a:stretch>
        </p:blipFill>
        <p:spPr bwMode="auto">
          <a:xfrm>
            <a:off x="3276600" y="4572000"/>
            <a:ext cx="2895600" cy="1686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The Southern Region</a:t>
            </a:r>
          </a:p>
        </p:txBody>
      </p:sp>
      <p:pic>
        <p:nvPicPr>
          <p:cNvPr id="11267" name="Content Placeholder 3" descr="SE-region-blank.bmp"/>
          <p:cNvPicPr>
            <a:picLocks noGrp="1" noChangeAspect="1"/>
          </p:cNvPicPr>
          <p:nvPr>
            <p:ph idx="1"/>
          </p:nvPr>
        </p:nvPicPr>
        <p:blipFill>
          <a:blip r:embed="rId2"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2362200" y="1738568"/>
            <a:ext cx="6248400" cy="4830132"/>
          </a:xfrm>
        </p:spPr>
      </p:pic>
      <p:sp>
        <p:nvSpPr>
          <p:cNvPr id="11268" name="TextBox 4"/>
          <p:cNvSpPr txBox="1">
            <a:spLocks noChangeArrowheads="1"/>
          </p:cNvSpPr>
          <p:nvPr/>
        </p:nvSpPr>
        <p:spPr bwMode="auto">
          <a:xfrm>
            <a:off x="2286000" y="5257800"/>
            <a:ext cx="1828800" cy="923925"/>
          </a:xfrm>
          <a:prstGeom prst="rect">
            <a:avLst/>
          </a:prstGeom>
          <a:noFill/>
          <a:ln w="9525">
            <a:noFill/>
            <a:miter lim="800000"/>
            <a:headEnd/>
            <a:tailEnd/>
          </a:ln>
        </p:spPr>
        <p:txBody>
          <a:bodyPr>
            <a:spAutoFit/>
          </a:bodyPr>
          <a:lstStyle/>
          <a:p>
            <a:pPr>
              <a:buFont typeface="Arial" charset="0"/>
              <a:buChar char="•"/>
            </a:pPr>
            <a:r>
              <a:rPr lang="en-US" dirty="0">
                <a:solidFill>
                  <a:schemeClr val="accent2">
                    <a:lumMod val="75000"/>
                  </a:schemeClr>
                </a:solidFill>
              </a:rPr>
              <a:t> 13 States</a:t>
            </a:r>
          </a:p>
          <a:p>
            <a:pPr>
              <a:buFont typeface="Arial" charset="0"/>
              <a:buChar char="•"/>
            </a:pPr>
            <a:r>
              <a:rPr lang="en-US" dirty="0">
                <a:solidFill>
                  <a:schemeClr val="accent2">
                    <a:lumMod val="75000"/>
                  </a:schemeClr>
                </a:solidFill>
              </a:rPr>
              <a:t> Puerto Rico</a:t>
            </a:r>
          </a:p>
          <a:p>
            <a:pPr>
              <a:buFont typeface="Arial" charset="0"/>
              <a:buChar char="•"/>
            </a:pPr>
            <a:r>
              <a:rPr lang="en-US" dirty="0">
                <a:solidFill>
                  <a:schemeClr val="accent2">
                    <a:lumMod val="75000"/>
                  </a:schemeClr>
                </a:solidFill>
              </a:rPr>
              <a:t> Virgin Islands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solidFill>
                  <a:schemeClr val="bg2"/>
                </a:solidFill>
              </a:rPr>
              <a:t>Southern Extension Organizations</a:t>
            </a:r>
          </a:p>
        </p:txBody>
      </p:sp>
      <p:pic>
        <p:nvPicPr>
          <p:cNvPr id="12291" name="Picture 3" descr="logo_srdc_plain.gif"/>
          <p:cNvPicPr>
            <a:picLocks noChangeAspect="1"/>
          </p:cNvPicPr>
          <p:nvPr/>
        </p:nvPicPr>
        <p:blipFill>
          <a:blip r:embed="rId2" cstate="print"/>
          <a:srcRect/>
          <a:stretch>
            <a:fillRect/>
          </a:stretch>
        </p:blipFill>
        <p:spPr bwMode="auto">
          <a:xfrm>
            <a:off x="4495800" y="4876800"/>
            <a:ext cx="1657350" cy="590550"/>
          </a:xfrm>
          <a:prstGeom prst="rect">
            <a:avLst/>
          </a:prstGeom>
          <a:noFill/>
          <a:ln w="9525">
            <a:noFill/>
            <a:miter lim="800000"/>
            <a:headEnd/>
            <a:tailEnd/>
          </a:ln>
        </p:spPr>
      </p:pic>
      <p:pic>
        <p:nvPicPr>
          <p:cNvPr id="12292" name="Picture 2" descr="http://srpln.msstate.edu/img/side_bar/aea.gif">
            <a:hlinkClick r:id="rId3"/>
          </p:cNvPr>
          <p:cNvPicPr>
            <a:picLocks noChangeAspect="1" noChangeArrowheads="1"/>
          </p:cNvPicPr>
          <p:nvPr/>
        </p:nvPicPr>
        <p:blipFill>
          <a:blip r:embed="rId4" cstate="print"/>
          <a:srcRect/>
          <a:stretch>
            <a:fillRect/>
          </a:stretch>
        </p:blipFill>
        <p:spPr bwMode="auto">
          <a:xfrm>
            <a:off x="2971800" y="2057400"/>
            <a:ext cx="1190625" cy="1190625"/>
          </a:xfrm>
          <a:prstGeom prst="rect">
            <a:avLst/>
          </a:prstGeom>
          <a:noFill/>
          <a:ln w="9525">
            <a:noFill/>
            <a:miter lim="800000"/>
            <a:headEnd/>
            <a:tailEnd/>
          </a:ln>
        </p:spPr>
      </p:pic>
      <p:sp>
        <p:nvSpPr>
          <p:cNvPr id="12294" name="TextBox 6"/>
          <p:cNvSpPr txBox="1">
            <a:spLocks noChangeArrowheads="1"/>
          </p:cNvSpPr>
          <p:nvPr/>
        </p:nvSpPr>
        <p:spPr bwMode="auto">
          <a:xfrm>
            <a:off x="2133600" y="3352800"/>
            <a:ext cx="2819400" cy="923925"/>
          </a:xfrm>
          <a:prstGeom prst="rect">
            <a:avLst/>
          </a:prstGeom>
          <a:noFill/>
          <a:ln w="9525">
            <a:noFill/>
            <a:miter lim="800000"/>
            <a:headEnd/>
            <a:tailEnd/>
          </a:ln>
        </p:spPr>
        <p:txBody>
          <a:bodyPr>
            <a:spAutoFit/>
          </a:bodyPr>
          <a:lstStyle/>
          <a:p>
            <a:pPr algn="ctr"/>
            <a:r>
              <a:rPr lang="en-US" dirty="0"/>
              <a:t>Association of Extension Administrators</a:t>
            </a:r>
          </a:p>
          <a:p>
            <a:pPr algn="ctr"/>
            <a:r>
              <a:rPr lang="en-US" dirty="0"/>
              <a:t>1890 Universities</a:t>
            </a:r>
          </a:p>
        </p:txBody>
      </p:sp>
      <p:sp>
        <p:nvSpPr>
          <p:cNvPr id="12295" name="TextBox 7"/>
          <p:cNvSpPr txBox="1">
            <a:spLocks noChangeArrowheads="1"/>
          </p:cNvSpPr>
          <p:nvPr/>
        </p:nvSpPr>
        <p:spPr bwMode="auto">
          <a:xfrm>
            <a:off x="3886200" y="5638800"/>
            <a:ext cx="2819400" cy="646113"/>
          </a:xfrm>
          <a:prstGeom prst="rect">
            <a:avLst/>
          </a:prstGeom>
          <a:noFill/>
          <a:ln w="9525">
            <a:noFill/>
            <a:miter lim="800000"/>
            <a:headEnd/>
            <a:tailEnd/>
          </a:ln>
        </p:spPr>
        <p:txBody>
          <a:bodyPr>
            <a:spAutoFit/>
          </a:bodyPr>
          <a:lstStyle/>
          <a:p>
            <a:pPr algn="ctr"/>
            <a:r>
              <a:rPr lang="en-US" dirty="0"/>
              <a:t>Southern Rural Development Center</a:t>
            </a:r>
          </a:p>
        </p:txBody>
      </p:sp>
      <p:sp>
        <p:nvSpPr>
          <p:cNvPr id="12296" name="TextBox 8"/>
          <p:cNvSpPr txBox="1">
            <a:spLocks noChangeArrowheads="1"/>
          </p:cNvSpPr>
          <p:nvPr/>
        </p:nvSpPr>
        <p:spPr bwMode="auto">
          <a:xfrm>
            <a:off x="5410200" y="3429000"/>
            <a:ext cx="2971800" cy="923925"/>
          </a:xfrm>
          <a:prstGeom prst="rect">
            <a:avLst/>
          </a:prstGeom>
          <a:noFill/>
          <a:ln w="9525">
            <a:noFill/>
            <a:miter lim="800000"/>
            <a:headEnd/>
            <a:tailEnd/>
          </a:ln>
        </p:spPr>
        <p:txBody>
          <a:bodyPr>
            <a:spAutoFit/>
          </a:bodyPr>
          <a:lstStyle/>
          <a:p>
            <a:pPr algn="ctr"/>
            <a:r>
              <a:rPr lang="en-US" dirty="0"/>
              <a:t>Association of Southern Region Extension Directors</a:t>
            </a:r>
          </a:p>
          <a:p>
            <a:pPr algn="ctr"/>
            <a:r>
              <a:rPr lang="en-US" dirty="0"/>
              <a:t>1862 Universities</a:t>
            </a:r>
          </a:p>
        </p:txBody>
      </p:sp>
      <p:pic>
        <p:nvPicPr>
          <p:cNvPr id="12298" name="Picture 10" descr="http://srpln.msstate.edu/img/side_bar/asred_logo.gif">
            <a:hlinkClick r:id="rId5"/>
          </p:cNvPr>
          <p:cNvPicPr>
            <a:picLocks noChangeAspect="1" noChangeArrowheads="1"/>
          </p:cNvPicPr>
          <p:nvPr/>
        </p:nvPicPr>
        <p:blipFill>
          <a:blip r:embed="rId6" cstate="print"/>
          <a:srcRect/>
          <a:stretch>
            <a:fillRect/>
          </a:stretch>
        </p:blipFill>
        <p:spPr bwMode="auto">
          <a:xfrm>
            <a:off x="5791200" y="2438400"/>
            <a:ext cx="2057401" cy="6858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solidFill>
                  <a:schemeClr val="bg2"/>
                </a:solidFill>
              </a:rPr>
              <a:t>Southern Land Grant Universities</a:t>
            </a:r>
          </a:p>
        </p:txBody>
      </p:sp>
      <p:pic>
        <p:nvPicPr>
          <p:cNvPr id="13315" name="Content Placeholder 3"/>
          <p:cNvPicPr>
            <a:picLocks noGrp="1"/>
          </p:cNvPicPr>
          <p:nvPr>
            <p:ph idx="1"/>
          </p:nvPr>
        </p:nvPicPr>
        <p:blipFill>
          <a:blip r:embed="rId2" cstate="print"/>
          <a:srcRect l="19472" t="17949" r="18671" b="5898"/>
          <a:stretch>
            <a:fillRect/>
          </a:stretch>
        </p:blipFill>
        <p:spPr>
          <a:xfrm>
            <a:off x="1828800" y="1676400"/>
            <a:ext cx="7315200" cy="5181600"/>
          </a:xfrm>
        </p:spPr>
      </p:pic>
      <p:sp>
        <p:nvSpPr>
          <p:cNvPr id="13316" name="TextBox 7"/>
          <p:cNvSpPr txBox="1">
            <a:spLocks noChangeArrowheads="1"/>
          </p:cNvSpPr>
          <p:nvPr/>
        </p:nvSpPr>
        <p:spPr bwMode="auto">
          <a:xfrm>
            <a:off x="228600" y="2209800"/>
            <a:ext cx="1524000" cy="2586038"/>
          </a:xfrm>
          <a:prstGeom prst="rect">
            <a:avLst/>
          </a:prstGeom>
          <a:noFill/>
          <a:ln w="9525">
            <a:noFill/>
            <a:miter lim="800000"/>
            <a:headEnd/>
            <a:tailEnd/>
          </a:ln>
        </p:spPr>
        <p:txBody>
          <a:bodyPr>
            <a:spAutoFit/>
          </a:bodyPr>
          <a:lstStyle/>
          <a:p>
            <a:r>
              <a:rPr lang="en-US" dirty="0"/>
              <a:t>Fifteen</a:t>
            </a:r>
          </a:p>
          <a:p>
            <a:r>
              <a:rPr lang="en-US" dirty="0"/>
              <a:t>1862 Institutions</a:t>
            </a:r>
          </a:p>
          <a:p>
            <a:endParaRPr lang="en-US" dirty="0"/>
          </a:p>
          <a:p>
            <a:r>
              <a:rPr lang="en-US" dirty="0"/>
              <a:t>Fourteen </a:t>
            </a:r>
          </a:p>
          <a:p>
            <a:r>
              <a:rPr lang="en-US" dirty="0"/>
              <a:t>1890 Institutions (+ Four not in the South)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838200"/>
            <a:ext cx="6629400" cy="1143000"/>
          </a:xfrm>
        </p:spPr>
        <p:txBody>
          <a:bodyPr>
            <a:normAutofit fontScale="90000"/>
          </a:bodyPr>
          <a:lstStyle/>
          <a:p>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Southern Region Program Leadership Network</a:t>
            </a:r>
          </a:p>
        </p:txBody>
      </p:sp>
      <p:sp>
        <p:nvSpPr>
          <p:cNvPr id="14339" name="Rectangle 3"/>
          <p:cNvSpPr>
            <a:spLocks noGrp="1" noChangeArrowheads="1"/>
          </p:cNvSpPr>
          <p:nvPr>
            <p:ph type="body" idx="1"/>
          </p:nvPr>
        </p:nvSpPr>
        <p:spPr>
          <a:xfrm>
            <a:off x="2667000" y="2743200"/>
            <a:ext cx="5715000" cy="1295400"/>
          </a:xfrm>
        </p:spPr>
        <p:txBody>
          <a:bodyPr>
            <a:normAutofit lnSpcReduction="10000"/>
          </a:bodyPr>
          <a:lstStyle/>
          <a:p>
            <a:pPr algn="ctr">
              <a:buFont typeface="Wingdings 2" pitchFamily="18" charset="2"/>
              <a:buNone/>
            </a:pPr>
            <a:r>
              <a:rPr lang="en-US" sz="4000" dirty="0" smtClean="0">
                <a:solidFill>
                  <a:schemeClr val="bg2"/>
                </a:solidFill>
                <a:cs typeface="Arial" charset="0"/>
              </a:rPr>
              <a:t>WHY ARE YOU HERE?</a:t>
            </a:r>
          </a:p>
        </p:txBody>
      </p:sp>
      <p:pic>
        <p:nvPicPr>
          <p:cNvPr id="14340" name="Picture 2" descr="C:\Documents and Settings\aliciab\My Documents\My Pictures\newlogo_transparent copy.gif"/>
          <p:cNvPicPr>
            <a:picLocks noChangeAspect="1" noChangeArrowheads="1"/>
          </p:cNvPicPr>
          <p:nvPr/>
        </p:nvPicPr>
        <p:blipFill>
          <a:blip r:embed="rId3" cstate="print"/>
          <a:srcRect/>
          <a:stretch>
            <a:fillRect/>
          </a:stretch>
        </p:blipFill>
        <p:spPr bwMode="auto">
          <a:xfrm>
            <a:off x="3962400" y="4724400"/>
            <a:ext cx="299402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chemeClr val="accent2">
                    <a:lumMod val="20000"/>
                    <a:lumOff val="80000"/>
                  </a:schemeClr>
                </a:solidFill>
                <a:latin typeface="Arial" charset="0"/>
                <a:cs typeface="Arial" charset="0"/>
              </a:rPr>
              <a:t>Individual Benefits</a:t>
            </a:r>
            <a:endParaRPr lang="en-US" baseline="30000" dirty="0" smtClean="0">
              <a:solidFill>
                <a:schemeClr val="accent2">
                  <a:lumMod val="20000"/>
                  <a:lumOff val="80000"/>
                </a:schemeClr>
              </a:solidFill>
              <a:latin typeface="Arial" charset="0"/>
              <a:cs typeface="Arial" charset="0"/>
            </a:endParaRPr>
          </a:p>
        </p:txBody>
      </p:sp>
      <p:sp>
        <p:nvSpPr>
          <p:cNvPr id="15363" name="Content Placeholder 2"/>
          <p:cNvSpPr>
            <a:spLocks noGrp="1"/>
          </p:cNvSpPr>
          <p:nvPr>
            <p:ph idx="1"/>
          </p:nvPr>
        </p:nvSpPr>
        <p:spPr>
          <a:xfrm>
            <a:off x="1905000" y="1828800"/>
            <a:ext cx="6934200" cy="4343400"/>
          </a:xfrm>
        </p:spPr>
        <p:txBody>
          <a:bodyPr/>
          <a:lstStyle/>
          <a:p>
            <a:r>
              <a:rPr lang="en-US" sz="2400" dirty="0" smtClean="0">
                <a:cs typeface="Arial" charset="0"/>
              </a:rPr>
              <a:t>Building collaborative networks (85%)</a:t>
            </a:r>
          </a:p>
          <a:p>
            <a:r>
              <a:rPr lang="en-US" sz="2400" dirty="0" smtClean="0">
                <a:cs typeface="Arial" charset="0"/>
              </a:rPr>
              <a:t>Implementing/adapting ideas/best practices (71%)</a:t>
            </a:r>
          </a:p>
          <a:p>
            <a:r>
              <a:rPr lang="en-US" sz="2400" dirty="0" smtClean="0">
                <a:cs typeface="Arial" charset="0"/>
              </a:rPr>
              <a:t>Widening one’s view of Extension work (51%)</a:t>
            </a:r>
          </a:p>
          <a:p>
            <a:r>
              <a:rPr lang="en-US" sz="2400" dirty="0" smtClean="0">
                <a:cs typeface="Arial" charset="0"/>
              </a:rPr>
              <a:t>Strengthening connections with people (46%)</a:t>
            </a:r>
          </a:p>
          <a:p>
            <a:r>
              <a:rPr lang="en-US" sz="2400" dirty="0" smtClean="0">
                <a:cs typeface="Arial" charset="0"/>
              </a:rPr>
              <a:t>Reflecting critically on their work (42%)</a:t>
            </a:r>
          </a:p>
          <a:p>
            <a:r>
              <a:rPr lang="en-US" sz="2400" dirty="0" smtClean="0">
                <a:cs typeface="Arial" charset="0"/>
              </a:rPr>
              <a:t>Receiving training/professional development (40%)</a:t>
            </a:r>
          </a:p>
          <a:p>
            <a:r>
              <a:rPr lang="en-US" sz="2400" dirty="0" smtClean="0">
                <a:cs typeface="Arial" charset="0"/>
              </a:rPr>
              <a:t>Developing leadership skills (33%)</a:t>
            </a:r>
          </a:p>
          <a:p>
            <a:r>
              <a:rPr lang="en-US" sz="2400" dirty="0" smtClean="0">
                <a:cs typeface="Arial" charset="0"/>
              </a:rPr>
              <a:t>Gaining confidence in work/personal skills (33%)</a:t>
            </a:r>
          </a:p>
        </p:txBody>
      </p:sp>
      <p:sp>
        <p:nvSpPr>
          <p:cNvPr id="15364" name="TextBox 3"/>
          <p:cNvSpPr txBox="1">
            <a:spLocks noChangeArrowheads="1"/>
          </p:cNvSpPr>
          <p:nvPr/>
        </p:nvSpPr>
        <p:spPr bwMode="auto">
          <a:xfrm>
            <a:off x="228600" y="3352800"/>
            <a:ext cx="1295400" cy="954107"/>
          </a:xfrm>
          <a:prstGeom prst="rect">
            <a:avLst/>
          </a:prstGeom>
          <a:noFill/>
          <a:ln w="9525">
            <a:noFill/>
            <a:miter lim="800000"/>
            <a:headEnd/>
            <a:tailEnd/>
          </a:ln>
        </p:spPr>
        <p:txBody>
          <a:bodyPr wrap="square">
            <a:spAutoFit/>
          </a:bodyPr>
          <a:lstStyle/>
          <a:p>
            <a:r>
              <a:rPr lang="en-US" sz="1400" dirty="0"/>
              <a:t>Franz, N., </a:t>
            </a:r>
            <a:endParaRPr lang="en-US" sz="1400" dirty="0" smtClean="0"/>
          </a:p>
          <a:p>
            <a:r>
              <a:rPr lang="en-US" sz="1400" dirty="0" smtClean="0"/>
              <a:t>Stovall</a:t>
            </a:r>
            <a:r>
              <a:rPr lang="en-US" sz="1400" dirty="0"/>
              <a:t>, C. &amp; Owen, M. </a:t>
            </a:r>
            <a:endParaRPr lang="en-US" sz="1400" dirty="0" smtClean="0"/>
          </a:p>
          <a:p>
            <a:r>
              <a:rPr lang="en-US" sz="1400" dirty="0" smtClean="0"/>
              <a:t>(</a:t>
            </a:r>
            <a:r>
              <a:rPr lang="en-US" sz="1400" dirty="0"/>
              <a:t>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chemeClr val="accent2">
                    <a:lumMod val="20000"/>
                    <a:lumOff val="80000"/>
                  </a:schemeClr>
                </a:solidFill>
                <a:latin typeface="Arial" charset="0"/>
                <a:cs typeface="Arial" charset="0"/>
              </a:rPr>
              <a:t>Committee Benefits</a:t>
            </a:r>
            <a:endParaRPr lang="en-US" baseline="30000" dirty="0" smtClean="0">
              <a:solidFill>
                <a:schemeClr val="accent2">
                  <a:lumMod val="20000"/>
                  <a:lumOff val="80000"/>
                </a:schemeClr>
              </a:solidFill>
              <a:latin typeface="Arial" charset="0"/>
              <a:cs typeface="Arial" charset="0"/>
            </a:endParaRPr>
          </a:p>
        </p:txBody>
      </p:sp>
      <p:sp>
        <p:nvSpPr>
          <p:cNvPr id="16387" name="Content Placeholder 2"/>
          <p:cNvSpPr>
            <a:spLocks noGrp="1"/>
          </p:cNvSpPr>
          <p:nvPr>
            <p:ph idx="1"/>
          </p:nvPr>
        </p:nvSpPr>
        <p:spPr>
          <a:xfrm>
            <a:off x="1828800" y="1676400"/>
            <a:ext cx="7010400" cy="4419600"/>
          </a:xfrm>
        </p:spPr>
        <p:txBody>
          <a:bodyPr/>
          <a:lstStyle/>
          <a:p>
            <a:r>
              <a:rPr lang="en-US" sz="2400" dirty="0" smtClean="0">
                <a:cs typeface="Arial" charset="0"/>
              </a:rPr>
              <a:t>Leveraging other’s ideas/best practices (73%)</a:t>
            </a:r>
          </a:p>
          <a:p>
            <a:r>
              <a:rPr lang="en-US" sz="2400" dirty="0" smtClean="0">
                <a:cs typeface="Arial" charset="0"/>
              </a:rPr>
              <a:t>Generating solutions to common struggles or problems (72%)</a:t>
            </a:r>
          </a:p>
          <a:p>
            <a:r>
              <a:rPr lang="en-US" sz="2400" dirty="0" smtClean="0">
                <a:cs typeface="Arial" charset="0"/>
              </a:rPr>
              <a:t>Supporting each other (72%)</a:t>
            </a:r>
          </a:p>
          <a:p>
            <a:r>
              <a:rPr lang="en-US" sz="2400" dirty="0" smtClean="0">
                <a:cs typeface="Arial" charset="0"/>
              </a:rPr>
              <a:t>Developing joint projects; sharing resources(55%)</a:t>
            </a:r>
          </a:p>
          <a:p>
            <a:r>
              <a:rPr lang="en-US" sz="2400" dirty="0" smtClean="0">
                <a:cs typeface="Arial" charset="0"/>
              </a:rPr>
              <a:t>Initiating ideas that later gain prominence (44%)</a:t>
            </a:r>
          </a:p>
          <a:p>
            <a:r>
              <a:rPr lang="en-US" sz="2400" dirty="0" smtClean="0">
                <a:cs typeface="Arial" charset="0"/>
              </a:rPr>
              <a:t>Working w/ASRED &amp; AEA for national voice (43%)</a:t>
            </a:r>
          </a:p>
          <a:p>
            <a:r>
              <a:rPr lang="en-US" sz="2400" dirty="0" smtClean="0">
                <a:cs typeface="Arial" charset="0"/>
              </a:rPr>
              <a:t>Building bonds among 1862 &amp; 1890 Inst. (41%)</a:t>
            </a:r>
          </a:p>
          <a:p>
            <a:r>
              <a:rPr lang="en-US" sz="2400" dirty="0" smtClean="0">
                <a:cs typeface="Arial" charset="0"/>
              </a:rPr>
              <a:t>Developing &amp; supporting southern solidarity (35%)</a:t>
            </a:r>
          </a:p>
        </p:txBody>
      </p:sp>
      <p:sp>
        <p:nvSpPr>
          <p:cNvPr id="16388" name="TextBox 3"/>
          <p:cNvSpPr txBox="1">
            <a:spLocks noChangeArrowheads="1"/>
          </p:cNvSpPr>
          <p:nvPr/>
        </p:nvSpPr>
        <p:spPr bwMode="auto">
          <a:xfrm>
            <a:off x="228600" y="2743200"/>
            <a:ext cx="1447800" cy="954107"/>
          </a:xfrm>
          <a:prstGeom prst="rect">
            <a:avLst/>
          </a:prstGeom>
          <a:noFill/>
          <a:ln w="9525">
            <a:noFill/>
            <a:miter lim="800000"/>
            <a:headEnd/>
            <a:tailEnd/>
          </a:ln>
        </p:spPr>
        <p:txBody>
          <a:bodyPr wrap="square">
            <a:spAutoFit/>
          </a:bodyPr>
          <a:lstStyle/>
          <a:p>
            <a:r>
              <a:rPr lang="en-US" sz="1400" dirty="0"/>
              <a:t>Franz, N., </a:t>
            </a:r>
            <a:endParaRPr lang="en-US" sz="1400" dirty="0" smtClean="0"/>
          </a:p>
          <a:p>
            <a:r>
              <a:rPr lang="en-US" sz="1400" dirty="0" smtClean="0"/>
              <a:t>Stovall</a:t>
            </a:r>
            <a:r>
              <a:rPr lang="en-US" sz="1400" dirty="0"/>
              <a:t>, C. &amp; </a:t>
            </a:r>
            <a:endParaRPr lang="en-US" sz="1400" dirty="0" smtClean="0"/>
          </a:p>
          <a:p>
            <a:r>
              <a:rPr lang="en-US" sz="1400" dirty="0" smtClean="0"/>
              <a:t>Owen</a:t>
            </a:r>
            <a:r>
              <a:rPr lang="en-US" sz="1400" dirty="0"/>
              <a:t>, M. (2009)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smtClean="0">
                <a:solidFill>
                  <a:schemeClr val="accent2">
                    <a:lumMod val="20000"/>
                    <a:lumOff val="80000"/>
                  </a:schemeClr>
                </a:solidFill>
                <a:latin typeface="Arial" charset="0"/>
                <a:cs typeface="Arial" charset="0"/>
              </a:rPr>
              <a:t>Four Results of Participating in PLN</a:t>
            </a:r>
            <a:endParaRPr lang="en-US" baseline="30000" dirty="0" smtClean="0">
              <a:solidFill>
                <a:schemeClr val="accent2">
                  <a:lumMod val="20000"/>
                  <a:lumOff val="80000"/>
                </a:schemeClr>
              </a:solidFill>
              <a:latin typeface="Arial" charset="0"/>
              <a:cs typeface="Arial" charset="0"/>
            </a:endParaRPr>
          </a:p>
        </p:txBody>
      </p:sp>
      <p:graphicFrame>
        <p:nvGraphicFramePr>
          <p:cNvPr id="5" name="Content Placeholder 4"/>
          <p:cNvGraphicFramePr>
            <a:graphicFrameLocks noGrp="1"/>
          </p:cNvGraphicFramePr>
          <p:nvPr>
            <p:ph idx="1"/>
          </p:nvPr>
        </p:nvGraphicFramePr>
        <p:xfrm>
          <a:off x="304800" y="15240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TextBox 3"/>
          <p:cNvSpPr txBox="1">
            <a:spLocks noChangeArrowheads="1"/>
          </p:cNvSpPr>
          <p:nvPr/>
        </p:nvSpPr>
        <p:spPr bwMode="auto">
          <a:xfrm>
            <a:off x="3505200" y="6324600"/>
            <a:ext cx="3581400" cy="307975"/>
          </a:xfrm>
          <a:prstGeom prst="rect">
            <a:avLst/>
          </a:prstGeom>
          <a:noFill/>
          <a:ln w="9525">
            <a:noFill/>
            <a:miter lim="800000"/>
            <a:headEnd/>
            <a:tailEnd/>
          </a:ln>
        </p:spPr>
        <p:txBody>
          <a:bodyPr>
            <a:spAutoFit/>
          </a:bodyPr>
          <a:lstStyle/>
          <a:p>
            <a:r>
              <a:rPr lang="en-US" sz="1400" dirty="0"/>
              <a:t>Franz, N., Stovall, C. &amp; Owen, M. (2009)</a:t>
            </a:r>
          </a:p>
        </p:txBody>
      </p:sp>
      <p:sp>
        <p:nvSpPr>
          <p:cNvPr id="7" name="Right Arrow 6"/>
          <p:cNvSpPr/>
          <p:nvPr/>
        </p:nvSpPr>
        <p:spPr>
          <a:xfrm>
            <a:off x="762000" y="2209800"/>
            <a:ext cx="2057400" cy="30480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t>Changes in my work due to PLN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3"/>
          <p:cNvSpPr>
            <a:spLocks noChangeArrowheads="1"/>
          </p:cNvSpPr>
          <p:nvPr/>
        </p:nvSpPr>
        <p:spPr bwMode="auto">
          <a:xfrm>
            <a:off x="304800" y="1600200"/>
            <a:ext cx="8610600" cy="5029200"/>
          </a:xfrm>
          <a:prstGeom prst="rect">
            <a:avLst/>
          </a:prstGeom>
          <a:noFill/>
          <a:ln w="9525">
            <a:noFill/>
            <a:miter lim="800000"/>
            <a:headEnd/>
            <a:tailEnd/>
          </a:ln>
        </p:spPr>
        <p:txBody>
          <a:bodyPr wrap="none" anchor="ctr"/>
          <a:lstStyle/>
          <a:p>
            <a:pPr algn="ctr"/>
            <a:endParaRPr lang="en-US"/>
          </a:p>
        </p:txBody>
      </p:sp>
      <p:sp>
        <p:nvSpPr>
          <p:cNvPr id="8195" name="Rectangle 20"/>
          <p:cNvSpPr>
            <a:spLocks noGrp="1" noChangeArrowheads="1"/>
          </p:cNvSpPr>
          <p:nvPr>
            <p:ph type="title"/>
          </p:nvPr>
        </p:nvSpPr>
        <p:spPr>
          <a:xfrm>
            <a:off x="2057400" y="457200"/>
            <a:ext cx="6705600" cy="685800"/>
          </a:xfrm>
        </p:spPr>
        <p:txBody>
          <a:bodyPr>
            <a:normAutofit/>
          </a:bodyPr>
          <a:lstStyle/>
          <a:p>
            <a:pPr fontAlgn="auto">
              <a:spcAft>
                <a:spcPts val="0"/>
              </a:spcAft>
              <a:defRPr/>
            </a:pPr>
            <a:r>
              <a:rPr lang="en-US" sz="3600" b="1" dirty="0" smtClean="0">
                <a:solidFill>
                  <a:schemeClr val="accent2">
                    <a:lumMod val="20000"/>
                    <a:lumOff val="80000"/>
                  </a:schemeClr>
                </a:solidFill>
                <a:latin typeface="Arial" charset="0"/>
                <a:cs typeface="Arial" charset="0"/>
              </a:rPr>
              <a:t>Program Leadership Network </a:t>
            </a:r>
          </a:p>
        </p:txBody>
      </p:sp>
      <p:sp>
        <p:nvSpPr>
          <p:cNvPr id="18436" name="Rectangle 21"/>
          <p:cNvSpPr>
            <a:spLocks noGrp="1" noChangeArrowheads="1"/>
          </p:cNvSpPr>
          <p:nvPr>
            <p:ph idx="1"/>
          </p:nvPr>
        </p:nvSpPr>
        <p:spPr>
          <a:xfrm>
            <a:off x="1981200" y="1981200"/>
            <a:ext cx="6858000" cy="4221163"/>
          </a:xfrm>
        </p:spPr>
        <p:txBody>
          <a:bodyPr/>
          <a:lstStyle/>
          <a:p>
            <a:pPr>
              <a:spcBef>
                <a:spcPct val="50000"/>
              </a:spcBef>
              <a:buFontTx/>
              <a:buNone/>
            </a:pPr>
            <a:r>
              <a:rPr lang="en-US" b="1" dirty="0" smtClean="0">
                <a:solidFill>
                  <a:schemeClr val="tx2"/>
                </a:solidFill>
                <a:cs typeface="Times New Roman" pitchFamily="18" charset="0"/>
              </a:rPr>
              <a:t>Mission</a:t>
            </a:r>
          </a:p>
          <a:p>
            <a:pPr>
              <a:spcBef>
                <a:spcPct val="50000"/>
              </a:spcBef>
            </a:pPr>
            <a:r>
              <a:rPr lang="en-US" sz="2400" b="1" dirty="0" smtClean="0">
                <a:cs typeface="Times New Roman" pitchFamily="18" charset="0"/>
              </a:rPr>
              <a:t>Foster and strengthen Extension education programming throughout the Southern region by promoting multi-state cooperation. </a:t>
            </a:r>
          </a:p>
          <a:p>
            <a:pPr>
              <a:spcBef>
                <a:spcPct val="50000"/>
              </a:spcBef>
            </a:pPr>
            <a:r>
              <a:rPr lang="en-US" sz="2400" b="1" dirty="0" smtClean="0">
                <a:cs typeface="Times New Roman" pitchFamily="18" charset="0"/>
              </a:rPr>
              <a:t>Anticipate emerging program issues and needs. </a:t>
            </a:r>
          </a:p>
          <a:p>
            <a:pPr>
              <a:spcBef>
                <a:spcPct val="50000"/>
              </a:spcBef>
            </a:pPr>
            <a:r>
              <a:rPr lang="en-US" sz="2400" b="1" dirty="0" smtClean="0">
                <a:cs typeface="Times New Roman" pitchFamily="18" charset="0"/>
              </a:rPr>
              <a:t>Implement action processes to address them in a timely manner. </a:t>
            </a:r>
          </a:p>
          <a:p>
            <a:pPr>
              <a:spcBef>
                <a:spcPct val="50000"/>
              </a:spcBef>
              <a:buFontTx/>
              <a:buNone/>
            </a:pPr>
            <a:r>
              <a:rPr lang="en-US" sz="1800" b="1" dirty="0" smtClean="0">
                <a:cs typeface="Times New Roman" pitchFamily="18" charset="0"/>
              </a:rPr>
              <a:t>	</a:t>
            </a:r>
            <a:endParaRPr lang="en-US" sz="4000" dirty="0"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N2012">
  <a:themeElements>
    <a:clrScheme name="Custom 11">
      <a:dk1>
        <a:sysClr val="windowText" lastClr="000000"/>
      </a:dk1>
      <a:lt1>
        <a:sysClr val="window" lastClr="FFFFFF"/>
      </a:lt1>
      <a:dk2>
        <a:srgbClr val="04617B"/>
      </a:dk2>
      <a:lt2>
        <a:srgbClr val="DBF5F9"/>
      </a:lt2>
      <a:accent1>
        <a:srgbClr val="25628B"/>
      </a:accent1>
      <a:accent2>
        <a:srgbClr val="7FAFD3"/>
      </a:accent2>
      <a:accent3>
        <a:srgbClr val="CCECFC"/>
      </a:accent3>
      <a:accent4>
        <a:srgbClr val="0000FF"/>
      </a:accent4>
      <a:accent5>
        <a:srgbClr val="7CCA62"/>
      </a:accent5>
      <a:accent6>
        <a:srgbClr val="A5C249"/>
      </a:accent6>
      <a:hlink>
        <a:srgbClr val="E2D700"/>
      </a:hlink>
      <a:folHlink>
        <a:srgbClr val="85DFD0"/>
      </a:folHlink>
    </a:clrScheme>
    <a:fontScheme name="Custom 1">
      <a:majorFont>
        <a:latin typeface="Gill Sans MT"/>
        <a:ea typeface=""/>
        <a:cs typeface=""/>
      </a:majorFont>
      <a:minorFont>
        <a:latin typeface="Gill Sans MT"/>
        <a:ea typeface=""/>
        <a:cs typeface=""/>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PLN2012</Template>
  <TotalTime>3632</TotalTime>
  <Words>1173</Words>
  <Application>Microsoft Office PowerPoint</Application>
  <PresentationFormat>On-screen Show (4:3)</PresentationFormat>
  <Paragraphs>196</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PLN2012</vt:lpstr>
      <vt:lpstr>PowerPoint Presentation</vt:lpstr>
      <vt:lpstr>The Southern Region</vt:lpstr>
      <vt:lpstr>Southern Extension Organizations</vt:lpstr>
      <vt:lpstr>Southern Land Grant Universities</vt:lpstr>
      <vt:lpstr>Southern Region Program Leadership Network</vt:lpstr>
      <vt:lpstr>Individual Benefits</vt:lpstr>
      <vt:lpstr>Committee Benefits</vt:lpstr>
      <vt:lpstr>Four Results of Participating in PLN</vt:lpstr>
      <vt:lpstr>Program Leadership Network </vt:lpstr>
      <vt:lpstr>PLN Structure</vt:lpstr>
      <vt:lpstr>PowerPoint Presentation</vt:lpstr>
      <vt:lpstr>Program Committees (PC)</vt:lpstr>
      <vt:lpstr>Program Committees (PC)</vt:lpstr>
      <vt:lpstr>Program Leadership Committee</vt:lpstr>
      <vt:lpstr>PowerPoint Presentation</vt:lpstr>
    </vt:vector>
  </TitlesOfParts>
  <Company>Mississippi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Extension Service</dc:creator>
  <cp:lastModifiedBy>Extension Service</cp:lastModifiedBy>
  <cp:revision>186</cp:revision>
  <dcterms:created xsi:type="dcterms:W3CDTF">2003-08-11T16:07:17Z</dcterms:created>
  <dcterms:modified xsi:type="dcterms:W3CDTF">2013-03-25T21:17:25Z</dcterms:modified>
</cp:coreProperties>
</file>