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25"/>
  </p:notesMasterIdLst>
  <p:sldIdLst>
    <p:sldId id="256" r:id="rId2"/>
    <p:sldId id="257" r:id="rId3"/>
    <p:sldId id="271" r:id="rId4"/>
    <p:sldId id="272" r:id="rId5"/>
    <p:sldId id="274" r:id="rId6"/>
    <p:sldId id="258" r:id="rId7"/>
    <p:sldId id="260" r:id="rId8"/>
    <p:sldId id="262" r:id="rId9"/>
    <p:sldId id="264" r:id="rId10"/>
    <p:sldId id="277" r:id="rId11"/>
    <p:sldId id="280" r:id="rId12"/>
    <p:sldId id="261" r:id="rId13"/>
    <p:sldId id="259" r:id="rId14"/>
    <p:sldId id="263" r:id="rId15"/>
    <p:sldId id="266" r:id="rId16"/>
    <p:sldId id="265" r:id="rId17"/>
    <p:sldId id="267" r:id="rId18"/>
    <p:sldId id="268" r:id="rId19"/>
    <p:sldId id="269" r:id="rId20"/>
    <p:sldId id="278" r:id="rId21"/>
    <p:sldId id="279" r:id="rId22"/>
    <p:sldId id="275" r:id="rId23"/>
    <p:sldId id="276"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1764" y="-5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8D07B0B-8B8F-436B-BB17-576C8D13A0CC}" type="datetimeFigureOut">
              <a:rPr lang="en-US"/>
              <a:pPr>
                <a:defRPr/>
              </a:pPr>
              <a:t>7/3/2013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D065B2E-3ADC-4CFB-8F0A-2885B2F8A109}" type="slidenum">
              <a:rPr lang="en-US"/>
              <a:pPr>
                <a:defRPr/>
              </a:pPr>
              <a:t>‹#›</a:t>
            </a:fld>
            <a:endParaRPr lang="en-US"/>
          </a:p>
        </p:txBody>
      </p:sp>
    </p:spTree>
    <p:extLst>
      <p:ext uri="{BB962C8B-B14F-4D97-AF65-F5344CB8AC3E}">
        <p14:creationId xmlns:p14="http://schemas.microsoft.com/office/powerpoint/2010/main" val="3034458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D26BD0-7515-489C-9AB3-6C1BF7FAB843}"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97507A-2469-4106-9831-C07EBD91B5C6}"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8CD903-F767-41E7-9CF5-F9EA524949EA}"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CD974F-0557-4A3A-804B-FC967C793C09}"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7E51BA-1690-4252-99B3-FF75E402123A}"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793079-2032-4E70-B657-37FA1CF4F4B5}"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647E55-26B4-4EDF-B66F-8163DC3E75DE}"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4783BD-56E7-463E-BF26-AC2250C262A7}"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39152D-F8F9-4AA0-8751-1A9CCF09A1A6}"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CE4F6C-F29E-4131-B555-0CC9C90403CA}"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AAD20E-DEAD-4091-945A-E1DB98951D9F}"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E49629-E6B0-4510-9125-CF20462F8F0E}"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4F6BE0-9744-494A-9A8E-641380DF5601}"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B0DDD7-9538-4431-8535-F816A4223DF4}" type="slidenum">
              <a:rPr lang="en-US" smtClean="0"/>
              <a:pPr fontAlgn="base">
                <a:spcBef>
                  <a:spcPct val="0"/>
                </a:spcBef>
                <a:spcAft>
                  <a:spcPct val="0"/>
                </a:spcAft>
                <a:defRPr/>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14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0E993E-A63F-42DF-BF39-AAA772A4189F}" type="datetimeFigureOut">
              <a:rPr lang="en-US" smtClean="0"/>
              <a:pPr>
                <a:defRPr/>
              </a:pPr>
              <a:t>7/3/2013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0AEAC1-4124-4314-B724-B643F6A70566}" type="slidenum">
              <a:rPr lang="en-US" smtClean="0"/>
              <a:pPr>
                <a:defRPr/>
              </a:pPr>
              <a:t>‹#›</a:t>
            </a:fld>
            <a:endParaRPr lang="en-US"/>
          </a:p>
        </p:txBody>
      </p:sp>
    </p:spTree>
    <p:extLst>
      <p:ext uri="{BB962C8B-B14F-4D97-AF65-F5344CB8AC3E}">
        <p14:creationId xmlns:p14="http://schemas.microsoft.com/office/powerpoint/2010/main" val="128921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0E993E-A63F-42DF-BF39-AAA772A4189F}" type="datetimeFigureOut">
              <a:rPr lang="en-US" smtClean="0"/>
              <a:pPr>
                <a:defRPr/>
              </a:pPr>
              <a:t>7/3/2013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0AEAC1-4124-4314-B724-B643F6A70566}" type="slidenum">
              <a:rPr lang="en-US" smtClean="0"/>
              <a:pPr>
                <a:defRPr/>
              </a:pPr>
              <a:t>‹#›</a:t>
            </a:fld>
            <a:endParaRPr lang="en-US"/>
          </a:p>
        </p:txBody>
      </p:sp>
    </p:spTree>
    <p:extLst>
      <p:ext uri="{BB962C8B-B14F-4D97-AF65-F5344CB8AC3E}">
        <p14:creationId xmlns:p14="http://schemas.microsoft.com/office/powerpoint/2010/main" val="4073660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1064B551-9E28-4578-9916-B8041B9DAA53}" type="datetime1">
              <a:rPr lang="en-US" smtClean="0"/>
              <a:pPr/>
              <a:t>7/3/2013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r>
              <a:rPr lang="en-US" smtClean="0"/>
              <a:t>2011 PLN Conference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8C21271-CB2B-4538-A719-57A2CBCA3706}" type="slidenum">
              <a:rPr lang="en-US" smtClean="0"/>
              <a:pPr/>
              <a:t>‹#›</a:t>
            </a:fld>
            <a:endParaRPr lang="en-US" dirty="0"/>
          </a:p>
        </p:txBody>
      </p:sp>
    </p:spTree>
    <p:extLst>
      <p:ext uri="{BB962C8B-B14F-4D97-AF65-F5344CB8AC3E}">
        <p14:creationId xmlns:p14="http://schemas.microsoft.com/office/powerpoint/2010/main" val="193914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FE0596B-9C52-4B37-84FD-1DBBD2FAABCA}" type="datetimeFigureOut">
              <a:rPr lang="en-US" smtClean="0"/>
              <a:pPr>
                <a:defRPr/>
              </a:pPr>
              <a:t>7/3/2013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F9351D1-7176-4607-B210-D86E8B8EBF18}" type="slidenum">
              <a:rPr lang="en-US" smtClean="0"/>
              <a:pPr>
                <a:defRPr/>
              </a:pPr>
              <a:t>‹#›</a:t>
            </a:fld>
            <a:endParaRPr lang="en-US"/>
          </a:p>
        </p:txBody>
      </p:sp>
    </p:spTree>
    <p:extLst>
      <p:ext uri="{BB962C8B-B14F-4D97-AF65-F5344CB8AC3E}">
        <p14:creationId xmlns:p14="http://schemas.microsoft.com/office/powerpoint/2010/main" val="382683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0E993E-A63F-42DF-BF39-AAA772A4189F}" type="datetimeFigureOut">
              <a:rPr lang="en-US" smtClean="0"/>
              <a:pPr>
                <a:defRPr/>
              </a:pPr>
              <a:t>7/3/2013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0AEAC1-4124-4314-B724-B643F6A70566}" type="slidenum">
              <a:rPr lang="en-US" smtClean="0"/>
              <a:pPr>
                <a:defRPr/>
              </a:pPr>
              <a:t>‹#›</a:t>
            </a:fld>
            <a:endParaRPr lang="en-US"/>
          </a:p>
        </p:txBody>
      </p:sp>
    </p:spTree>
    <p:extLst>
      <p:ext uri="{BB962C8B-B14F-4D97-AF65-F5344CB8AC3E}">
        <p14:creationId xmlns:p14="http://schemas.microsoft.com/office/powerpoint/2010/main" val="300195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FBBCD15-567B-40D1-A1BE-38964A394716}" type="datetimeFigureOut">
              <a:rPr lang="en-US" smtClean="0"/>
              <a:pPr>
                <a:defRPr/>
              </a:pPr>
              <a:t>7/3/2013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08F2F5F-6CD8-4195-A2F9-0441945DC986}" type="slidenum">
              <a:rPr lang="en-US" smtClean="0"/>
              <a:pPr>
                <a:defRPr/>
              </a:pPr>
              <a:t>‹#›</a:t>
            </a:fld>
            <a:endParaRPr lang="en-US"/>
          </a:p>
        </p:txBody>
      </p:sp>
    </p:spTree>
    <p:extLst>
      <p:ext uri="{BB962C8B-B14F-4D97-AF65-F5344CB8AC3E}">
        <p14:creationId xmlns:p14="http://schemas.microsoft.com/office/powerpoint/2010/main" val="52002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E2B154D-E04D-4E67-A41D-4E50E018DF68}" type="datetimeFigureOut">
              <a:rPr lang="en-US" smtClean="0"/>
              <a:pPr>
                <a:defRPr/>
              </a:pPr>
              <a:t>7/3/2013</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9540A45-4A0F-47B4-9BF1-A37F9B689F43}" type="slidenum">
              <a:rPr lang="en-US" smtClean="0"/>
              <a:pPr>
                <a:defRPr/>
              </a:pPr>
              <a:t>‹#›</a:t>
            </a:fld>
            <a:endParaRPr lang="en-US"/>
          </a:p>
        </p:txBody>
      </p:sp>
    </p:spTree>
    <p:extLst>
      <p:ext uri="{BB962C8B-B14F-4D97-AF65-F5344CB8AC3E}">
        <p14:creationId xmlns:p14="http://schemas.microsoft.com/office/powerpoint/2010/main" val="315501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B9B142B-C935-4958-9009-99C66AB2254D}" type="datetimeFigureOut">
              <a:rPr lang="en-US" smtClean="0"/>
              <a:pPr>
                <a:defRPr/>
              </a:pPr>
              <a:t>7/3/2013</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B8705CD-57C1-435A-B98F-AD7E182D6D09}" type="slidenum">
              <a:rPr lang="en-US" smtClean="0"/>
              <a:pPr>
                <a:defRPr/>
              </a:pPr>
              <a:t>‹#›</a:t>
            </a:fld>
            <a:endParaRPr lang="en-US"/>
          </a:p>
        </p:txBody>
      </p:sp>
    </p:spTree>
    <p:extLst>
      <p:ext uri="{BB962C8B-B14F-4D97-AF65-F5344CB8AC3E}">
        <p14:creationId xmlns:p14="http://schemas.microsoft.com/office/powerpoint/2010/main" val="47389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0E993E-A63F-42DF-BF39-AAA772A4189F}" type="datetimeFigureOut">
              <a:rPr lang="en-US" smtClean="0"/>
              <a:pPr>
                <a:defRPr/>
              </a:pPr>
              <a:t>7/3/2013</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0AEAC1-4124-4314-B724-B643F6A70566}" type="slidenum">
              <a:rPr lang="en-US" smtClean="0"/>
              <a:pPr>
                <a:defRPr/>
              </a:pPr>
              <a:t>‹#›</a:t>
            </a:fld>
            <a:endParaRPr lang="en-US"/>
          </a:p>
        </p:txBody>
      </p:sp>
    </p:spTree>
    <p:extLst>
      <p:ext uri="{BB962C8B-B14F-4D97-AF65-F5344CB8AC3E}">
        <p14:creationId xmlns:p14="http://schemas.microsoft.com/office/powerpoint/2010/main" val="334982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0E993E-A63F-42DF-BF39-AAA772A4189F}" type="datetimeFigureOut">
              <a:rPr lang="en-US" smtClean="0"/>
              <a:pPr>
                <a:defRPr/>
              </a:pPr>
              <a:t>7/3/2013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0AEAC1-4124-4314-B724-B643F6A70566}" type="slidenum">
              <a:rPr lang="en-US" smtClean="0"/>
              <a:pPr>
                <a:defRPr/>
              </a:pPr>
              <a:t>‹#›</a:t>
            </a:fld>
            <a:endParaRPr lang="en-US"/>
          </a:p>
        </p:txBody>
      </p:sp>
    </p:spTree>
    <p:extLst>
      <p:ext uri="{BB962C8B-B14F-4D97-AF65-F5344CB8AC3E}">
        <p14:creationId xmlns:p14="http://schemas.microsoft.com/office/powerpoint/2010/main" val="296791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0E993E-A63F-42DF-BF39-AAA772A4189F}" type="datetimeFigureOut">
              <a:rPr lang="en-US" smtClean="0"/>
              <a:pPr>
                <a:defRPr/>
              </a:pPr>
              <a:t>7/3/2013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0AEAC1-4124-4314-B724-B643F6A70566}" type="slidenum">
              <a:rPr lang="en-US" smtClean="0"/>
              <a:pPr>
                <a:defRPr/>
              </a:pPr>
              <a:t>‹#›</a:t>
            </a:fld>
            <a:endParaRPr lang="en-US"/>
          </a:p>
        </p:txBody>
      </p:sp>
    </p:spTree>
    <p:extLst>
      <p:ext uri="{BB962C8B-B14F-4D97-AF65-F5344CB8AC3E}">
        <p14:creationId xmlns:p14="http://schemas.microsoft.com/office/powerpoint/2010/main" val="418344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33600" y="2746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133600" y="2133600"/>
            <a:ext cx="65532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lnconference@gmail.com" TargetMode="External"/><Relationship Id="rId7"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asred.msstate.edu/" TargetMode="External"/><Relationship Id="rId5" Type="http://schemas.openxmlformats.org/officeDocument/2006/relationships/image" Target="../media/image12.gif"/><Relationship Id="rId4" Type="http://schemas.openxmlformats.org/officeDocument/2006/relationships/hyperlink" Target="http://www.1890aea.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rachelw@srdc.msstate.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rpln.msstate.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plnconference@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4294967295"/>
          </p:nvPr>
        </p:nvSpPr>
        <p:spPr>
          <a:xfrm>
            <a:off x="381000" y="5410200"/>
            <a:ext cx="5715000" cy="1143000"/>
          </a:xfrm>
        </p:spPr>
        <p:txBody>
          <a:bodyPr>
            <a:normAutofit fontScale="92500" lnSpcReduction="10000"/>
          </a:bodyPr>
          <a:lstStyle/>
          <a:p>
            <a:pPr marL="0" indent="0" algn="ctr" eaLnBrk="1" hangingPunct="1">
              <a:buNone/>
            </a:pPr>
            <a:r>
              <a:rPr lang="en-US" sz="3600" dirty="0" smtClean="0">
                <a:solidFill>
                  <a:schemeClr val="bg1"/>
                </a:solidFill>
                <a:latin typeface="Arial" charset="0"/>
                <a:cs typeface="Arial" charset="0"/>
              </a:rPr>
              <a:t>Program Committee </a:t>
            </a:r>
          </a:p>
          <a:p>
            <a:pPr marL="0" indent="0" algn="ctr" eaLnBrk="1" hangingPunct="1">
              <a:buNone/>
            </a:pPr>
            <a:r>
              <a:rPr lang="en-US" sz="3600" dirty="0" smtClean="0">
                <a:solidFill>
                  <a:schemeClr val="bg1"/>
                </a:solidFill>
                <a:latin typeface="Arial" charset="0"/>
                <a:cs typeface="Arial" charset="0"/>
              </a:rPr>
              <a:t>Chair Briefing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eaLnBrk="1" hangingPunct="1"/>
            <a:r>
              <a:rPr lang="en-US" sz="3600" dirty="0" smtClean="0">
                <a:latin typeface="Arial" charset="0"/>
                <a:cs typeface="Arial" charset="0"/>
              </a:rPr>
              <a:t>PLC Representatives Completing Terms</a:t>
            </a:r>
          </a:p>
        </p:txBody>
      </p:sp>
      <p:sp>
        <p:nvSpPr>
          <p:cNvPr id="13315" name="Content Placeholder 2"/>
          <p:cNvSpPr>
            <a:spLocks noGrp="1"/>
          </p:cNvSpPr>
          <p:nvPr>
            <p:ph idx="1"/>
          </p:nvPr>
        </p:nvSpPr>
        <p:spPr>
          <a:xfrm>
            <a:off x="2743200" y="2590800"/>
            <a:ext cx="6096000" cy="3810000"/>
          </a:xfrm>
        </p:spPr>
        <p:txBody>
          <a:bodyPr>
            <a:normAutofit fontScale="77500" lnSpcReduction="20000"/>
          </a:bodyPr>
          <a:lstStyle/>
          <a:p>
            <a:pPr marL="0" indent="0" eaLnBrk="1" hangingPunct="1">
              <a:buNone/>
            </a:pPr>
            <a:r>
              <a:rPr lang="en-US" dirty="0" smtClean="0">
                <a:latin typeface="Arial" charset="0"/>
                <a:cs typeface="Arial" charset="0"/>
              </a:rPr>
              <a:t>COM:  	</a:t>
            </a:r>
            <a:r>
              <a:rPr lang="en-US" dirty="0" err="1" smtClean="0">
                <a:latin typeface="Arial" charset="0"/>
                <a:cs typeface="Arial" charset="0"/>
              </a:rPr>
              <a:t>Ayanna</a:t>
            </a:r>
            <a:r>
              <a:rPr lang="en-US" dirty="0" smtClean="0">
                <a:latin typeface="Arial" charset="0"/>
                <a:cs typeface="Arial" charset="0"/>
              </a:rPr>
              <a:t> </a:t>
            </a:r>
            <a:r>
              <a:rPr lang="en-US" dirty="0" err="1" smtClean="0">
                <a:latin typeface="Arial" charset="0"/>
                <a:cs typeface="Arial" charset="0"/>
              </a:rPr>
              <a:t>McPhail</a:t>
            </a:r>
            <a:r>
              <a:rPr lang="en-US" dirty="0" smtClean="0">
                <a:latin typeface="Arial" charset="0"/>
                <a:cs typeface="Arial" charset="0"/>
              </a:rPr>
              <a:t> (1890)*</a:t>
            </a:r>
          </a:p>
          <a:p>
            <a:pPr marL="0" indent="0" eaLnBrk="1" hangingPunct="1">
              <a:buNone/>
            </a:pPr>
            <a:r>
              <a:rPr lang="en-US" dirty="0" smtClean="0">
                <a:latin typeface="Arial" charset="0"/>
                <a:cs typeface="Arial" charset="0"/>
              </a:rPr>
              <a:t>CRD:		Joy </a:t>
            </a:r>
            <a:r>
              <a:rPr lang="en-US" dirty="0" err="1" smtClean="0">
                <a:latin typeface="Arial" charset="0"/>
                <a:cs typeface="Arial" charset="0"/>
              </a:rPr>
              <a:t>Moten</a:t>
            </a:r>
            <a:r>
              <a:rPr lang="en-US" dirty="0" smtClean="0">
                <a:latin typeface="Arial" charset="0"/>
                <a:cs typeface="Arial" charset="0"/>
              </a:rPr>
              <a:t>-Thomas (1890)</a:t>
            </a:r>
          </a:p>
          <a:p>
            <a:pPr marL="0" indent="0" eaLnBrk="1" hangingPunct="1">
              <a:buNone/>
            </a:pPr>
            <a:r>
              <a:rPr lang="en-US" dirty="0" smtClean="0">
                <a:latin typeface="Arial" charset="0"/>
                <a:cs typeface="Arial" charset="0"/>
              </a:rPr>
              <a:t>FCS:  </a:t>
            </a:r>
            <a:r>
              <a:rPr lang="en-US" dirty="0" smtClean="0">
                <a:latin typeface="Arial" charset="0"/>
                <a:cs typeface="Arial" charset="0"/>
              </a:rPr>
              <a:t>	</a:t>
            </a:r>
            <a:r>
              <a:rPr lang="en-US" dirty="0" smtClean="0">
                <a:latin typeface="Arial" charset="0"/>
                <a:cs typeface="Arial" charset="0"/>
              </a:rPr>
              <a:t>	Anne Sorter (1862)</a:t>
            </a:r>
          </a:p>
          <a:p>
            <a:pPr marL="0" indent="0" eaLnBrk="1" hangingPunct="1">
              <a:buNone/>
            </a:pPr>
            <a:r>
              <a:rPr lang="en-US" dirty="0" smtClean="0">
                <a:latin typeface="Arial" charset="0"/>
                <a:cs typeface="Arial" charset="0"/>
              </a:rPr>
              <a:t>4H:  		Dorothy Wilson (1890)</a:t>
            </a:r>
          </a:p>
          <a:p>
            <a:pPr marL="0" indent="0" eaLnBrk="1" hangingPunct="1">
              <a:buNone/>
            </a:pPr>
            <a:r>
              <a:rPr lang="en-US" dirty="0" smtClean="0">
                <a:latin typeface="Arial" charset="0"/>
                <a:cs typeface="Arial" charset="0"/>
              </a:rPr>
              <a:t>IT:  		</a:t>
            </a:r>
            <a:r>
              <a:rPr lang="en-US" dirty="0" err="1" smtClean="0">
                <a:latin typeface="Arial" charset="0"/>
                <a:cs typeface="Arial" charset="0"/>
              </a:rPr>
              <a:t>Lalit</a:t>
            </a:r>
            <a:r>
              <a:rPr lang="en-US" dirty="0" smtClean="0">
                <a:latin typeface="Arial" charset="0"/>
                <a:cs typeface="Arial" charset="0"/>
              </a:rPr>
              <a:t> Rainey (1890)**</a:t>
            </a:r>
          </a:p>
          <a:p>
            <a:pPr marL="0" indent="0" eaLnBrk="1" hangingPunct="1">
              <a:buNone/>
            </a:pPr>
            <a:r>
              <a:rPr lang="en-US" dirty="0" smtClean="0">
                <a:latin typeface="Arial" charset="0"/>
                <a:cs typeface="Arial" charset="0"/>
              </a:rPr>
              <a:t>ASRED:	Ed Jones*</a:t>
            </a:r>
          </a:p>
          <a:p>
            <a:pPr eaLnBrk="1" hangingPunct="1"/>
            <a:endParaRPr lang="en-US" dirty="0" smtClean="0">
              <a:latin typeface="Arial" charset="0"/>
              <a:cs typeface="Arial" charset="0"/>
            </a:endParaRPr>
          </a:p>
          <a:p>
            <a:pPr eaLnBrk="1" hangingPunct="1">
              <a:buNone/>
            </a:pPr>
            <a:r>
              <a:rPr lang="en-US" dirty="0" smtClean="0">
                <a:latin typeface="Arial" charset="0"/>
                <a:cs typeface="Arial" charset="0"/>
              </a:rPr>
              <a:t>   </a:t>
            </a:r>
            <a:r>
              <a:rPr lang="en-US" sz="2800" dirty="0" smtClean="0">
                <a:latin typeface="Arial" charset="0"/>
                <a:cs typeface="Arial" charset="0"/>
              </a:rPr>
              <a:t>*Served a partial </a:t>
            </a:r>
            <a:r>
              <a:rPr lang="en-US" sz="2800" dirty="0" smtClean="0">
                <a:latin typeface="Arial" charset="0"/>
                <a:cs typeface="Arial" charset="0"/>
              </a:rPr>
              <a:t>term, so can be reappointed</a:t>
            </a:r>
            <a:endParaRPr lang="en-US" sz="2800" dirty="0" smtClean="0">
              <a:latin typeface="Arial" charset="0"/>
              <a:cs typeface="Arial" charset="0"/>
            </a:endParaRPr>
          </a:p>
          <a:p>
            <a:pPr eaLnBrk="1" hangingPunct="1">
              <a:buNone/>
            </a:pPr>
            <a:r>
              <a:rPr lang="en-US" sz="2800" dirty="0" smtClean="0">
                <a:latin typeface="Arial" charset="0"/>
                <a:cs typeface="Arial" charset="0"/>
              </a:rPr>
              <a:t>  **Reappoint to fulfill duties of PLN Chair</a:t>
            </a:r>
          </a:p>
          <a:p>
            <a:pPr eaLnBrk="1" hangingPunct="1">
              <a:buNone/>
            </a:pPr>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p:txBody>
      </p:sp>
      <p:pic>
        <p:nvPicPr>
          <p:cNvPr id="52226" name="Picture 2" descr="C:\Documents and Settings\rachelw\Local Settings\Temporary Internet Files\Content.IE5\NDU11CY8\MP900149024[1].jpg"/>
          <p:cNvPicPr>
            <a:picLocks noChangeAspect="1" noChangeArrowheads="1"/>
          </p:cNvPicPr>
          <p:nvPr/>
        </p:nvPicPr>
        <p:blipFill>
          <a:blip r:embed="rId2" cstate="print"/>
          <a:srcRect/>
          <a:stretch>
            <a:fillRect/>
          </a:stretch>
        </p:blipFill>
        <p:spPr bwMode="auto">
          <a:xfrm>
            <a:off x="304800" y="2971800"/>
            <a:ext cx="2628900" cy="1905000"/>
          </a:xfrm>
          <a:prstGeom prst="rect">
            <a:avLst/>
          </a:prstGeom>
          <a:noFill/>
          <a:ln>
            <a:noFill/>
          </a:ln>
          <a:effectLst>
            <a:outerShdw blurRad="184150" dist="241300" dir="11520000" sx="110000" sy="110000" algn="ctr">
              <a:srgbClr val="000000">
                <a:alpha val="18000"/>
              </a:srgbClr>
            </a:outerShdw>
          </a:effectLst>
          <a:scene3d>
            <a:camera prst="perspectiveContrastingRightFacing"/>
            <a:lightRig rig="flood" dir="t">
              <a:rot lat="0" lon="0" rev="13800000"/>
            </a:lightRig>
          </a:scene3d>
          <a:sp3d extrusionH="107950" prstMaterial="plastic">
            <a:bevelT w="82550" h="63500" prst="divot"/>
            <a:bevelB/>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Committee</a:t>
            </a:r>
            <a:endParaRPr lang="en-US" dirty="0"/>
          </a:p>
        </p:txBody>
      </p:sp>
      <p:sp>
        <p:nvSpPr>
          <p:cNvPr id="3" name="Content Placeholder 2"/>
          <p:cNvSpPr>
            <a:spLocks noGrp="1"/>
          </p:cNvSpPr>
          <p:nvPr>
            <p:ph idx="1"/>
          </p:nvPr>
        </p:nvSpPr>
        <p:spPr>
          <a:xfrm>
            <a:off x="2133600" y="2286000"/>
            <a:ext cx="6629400" cy="1981200"/>
          </a:xfrm>
        </p:spPr>
        <p:txBody>
          <a:bodyPr/>
          <a:lstStyle/>
          <a:p>
            <a:r>
              <a:rPr lang="en-US" sz="2800" dirty="0" smtClean="0"/>
              <a:t>ASRED			Ed Jones</a:t>
            </a:r>
          </a:p>
          <a:p>
            <a:r>
              <a:rPr lang="en-US" sz="2800" dirty="0" smtClean="0"/>
              <a:t>ANR/FCS/CRD/4H	Chris </a:t>
            </a:r>
            <a:r>
              <a:rPr lang="en-US" sz="2800" dirty="0" err="1" smtClean="0"/>
              <a:t>Boleman</a:t>
            </a:r>
            <a:endParaRPr lang="en-US" sz="2800" dirty="0" smtClean="0"/>
          </a:p>
          <a:p>
            <a:pPr>
              <a:buNone/>
            </a:pPr>
            <a:endParaRPr lang="en-US" sz="2800" dirty="0"/>
          </a:p>
        </p:txBody>
      </p:sp>
      <p:pic>
        <p:nvPicPr>
          <p:cNvPr id="1027" name="Picture 3" descr="C:\Documents and Settings\rachelw\Local Settings\Temporary Internet Files\Content.IE5\KVKH3ATU\MP900433150[1].jpg"/>
          <p:cNvPicPr>
            <a:picLocks noChangeAspect="1" noChangeArrowheads="1"/>
          </p:cNvPicPr>
          <p:nvPr/>
        </p:nvPicPr>
        <p:blipFill>
          <a:blip r:embed="rId2" cstate="print"/>
          <a:srcRect/>
          <a:stretch>
            <a:fillRect/>
          </a:stretch>
        </p:blipFill>
        <p:spPr bwMode="auto">
          <a:xfrm>
            <a:off x="3581400" y="4038600"/>
            <a:ext cx="3505200" cy="233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rachelw\Local Settings\Temporary Internet Files\Content.IE5\KH42ACZX\MP900422338[1].jpg"/>
          <p:cNvPicPr>
            <a:picLocks noChangeAspect="1" noChangeArrowheads="1"/>
          </p:cNvPicPr>
          <p:nvPr/>
        </p:nvPicPr>
        <p:blipFill>
          <a:blip r:embed="rId3" cstate="print">
            <a:lum contrast="5000"/>
          </a:blip>
          <a:srcRect/>
          <a:stretch>
            <a:fillRect/>
          </a:stretch>
        </p:blipFill>
        <p:spPr bwMode="auto">
          <a:xfrm>
            <a:off x="6858000" y="2514600"/>
            <a:ext cx="2185466" cy="3276600"/>
          </a:xfrm>
          <a:prstGeom prst="rect">
            <a:avLst/>
          </a:prstGeom>
          <a:ln>
            <a:noFill/>
          </a:ln>
          <a:effectLst>
            <a:softEdge rad="112500"/>
          </a:effectLst>
        </p:spPr>
      </p:pic>
      <p:sp>
        <p:nvSpPr>
          <p:cNvPr id="2" name="Title 1"/>
          <p:cNvSpPr>
            <a:spLocks noGrp="1"/>
          </p:cNvSpPr>
          <p:nvPr>
            <p:ph type="title"/>
          </p:nvPr>
        </p:nvSpPr>
        <p:spPr>
          <a:xfrm>
            <a:off x="1755648" y="228600"/>
            <a:ext cx="7388352" cy="914400"/>
          </a:xfrm>
        </p:spPr>
        <p:txBody>
          <a:bodyPr>
            <a:noAutofit/>
          </a:bodyPr>
          <a:lstStyle/>
          <a:p>
            <a:pPr eaLnBrk="1" hangingPunct="1">
              <a:defRPr/>
            </a:pPr>
            <a:r>
              <a:rPr lang="en-US" sz="3600" dirty="0" smtClean="0"/>
              <a:t>Housekeeping Items:</a:t>
            </a:r>
            <a:br>
              <a:rPr lang="en-US" sz="3600" dirty="0" smtClean="0"/>
            </a:br>
            <a:r>
              <a:rPr lang="en-US" sz="3600" dirty="0" smtClean="0"/>
              <a:t>Update Members’ List &amp; Listserv</a:t>
            </a:r>
            <a:endParaRPr lang="en-US" sz="3600" dirty="0"/>
          </a:p>
        </p:txBody>
      </p:sp>
      <p:sp>
        <p:nvSpPr>
          <p:cNvPr id="15364" name="Content Placeholder 2"/>
          <p:cNvSpPr>
            <a:spLocks noGrp="1"/>
          </p:cNvSpPr>
          <p:nvPr>
            <p:ph idx="1"/>
          </p:nvPr>
        </p:nvSpPr>
        <p:spPr>
          <a:xfrm>
            <a:off x="2057400" y="2286000"/>
            <a:ext cx="6019800" cy="4419600"/>
          </a:xfrm>
        </p:spPr>
        <p:txBody>
          <a:bodyPr/>
          <a:lstStyle/>
          <a:p>
            <a:pPr eaLnBrk="1" hangingPunct="1"/>
            <a:r>
              <a:rPr lang="en-US" sz="2000" dirty="0" smtClean="0">
                <a:latin typeface="Arial" charset="0"/>
                <a:cs typeface="Arial" charset="0"/>
              </a:rPr>
              <a:t>Due Thursday, August 22nd</a:t>
            </a:r>
          </a:p>
          <a:p>
            <a:pPr eaLnBrk="1" hangingPunct="1"/>
            <a:r>
              <a:rPr lang="en-US" sz="2000" dirty="0" smtClean="0">
                <a:latin typeface="Arial" charset="0"/>
                <a:cs typeface="Arial" charset="0"/>
              </a:rPr>
              <a:t>Hard copy of current list provided</a:t>
            </a:r>
          </a:p>
          <a:p>
            <a:pPr eaLnBrk="1" hangingPunct="1"/>
            <a:r>
              <a:rPr lang="en-US" sz="2000" dirty="0" smtClean="0">
                <a:latin typeface="Arial" charset="0"/>
                <a:cs typeface="Arial" charset="0"/>
              </a:rPr>
              <a:t>Pass list around in committee meeting</a:t>
            </a:r>
          </a:p>
          <a:p>
            <a:pPr eaLnBrk="1" hangingPunct="1"/>
            <a:r>
              <a:rPr lang="en-US" sz="2000" dirty="0" smtClean="0">
                <a:latin typeface="Arial" charset="0"/>
                <a:cs typeface="Arial" charset="0"/>
              </a:rPr>
              <a:t>Listserv:  Primary email address (no aliases)</a:t>
            </a:r>
          </a:p>
          <a:p>
            <a:pPr eaLnBrk="1" hangingPunct="1"/>
            <a:r>
              <a:rPr lang="en-US" sz="2000" dirty="0" smtClean="0">
                <a:latin typeface="Arial" charset="0"/>
                <a:cs typeface="Arial" charset="0"/>
              </a:rPr>
              <a:t>Return updated list to registration desk </a:t>
            </a:r>
          </a:p>
          <a:p>
            <a:pPr eaLnBrk="1" hangingPunct="1"/>
            <a:endParaRPr lang="en-US" sz="2000" dirty="0" smtClean="0">
              <a:latin typeface="Arial" charset="0"/>
              <a:cs typeface="Arial" charset="0"/>
            </a:endParaRPr>
          </a:p>
          <a:p>
            <a:pPr algn="ctr" eaLnBrk="1" hangingPunct="1">
              <a:buFont typeface="Arial" charset="0"/>
              <a:buNone/>
            </a:pPr>
            <a:r>
              <a:rPr lang="en-US" sz="2000" dirty="0" smtClean="0">
                <a:latin typeface="Arial" charset="0"/>
                <a:cs typeface="Arial" charset="0"/>
              </a:rPr>
              <a:t>Send updates throughout the year to:</a:t>
            </a:r>
          </a:p>
          <a:p>
            <a:pPr algn="ctr" eaLnBrk="1" hangingPunct="1">
              <a:buFont typeface="Arial" charset="0"/>
              <a:buNone/>
            </a:pPr>
            <a:r>
              <a:rPr lang="en-US" sz="2000" dirty="0" smtClean="0">
                <a:latin typeface="Arial" charset="0"/>
                <a:cs typeface="Arial" charset="0"/>
              </a:rPr>
              <a:t>Rachel Welborn </a:t>
            </a:r>
          </a:p>
          <a:p>
            <a:pPr algn="ctr" eaLnBrk="1" hangingPunct="1">
              <a:buFont typeface="Arial" charset="0"/>
              <a:buNone/>
            </a:pPr>
            <a:r>
              <a:rPr lang="en-US" sz="2000" dirty="0" smtClean="0">
                <a:latin typeface="Arial" charset="0"/>
                <a:cs typeface="Arial" charset="0"/>
              </a:rPr>
              <a:t>rachelw@srdc.msstate.edu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931152" cy="1066800"/>
          </a:xfrm>
        </p:spPr>
        <p:txBody>
          <a:bodyPr>
            <a:normAutofit fontScale="90000"/>
          </a:bodyPr>
          <a:lstStyle/>
          <a:p>
            <a:pPr eaLnBrk="1" hangingPunct="1">
              <a:defRPr/>
            </a:pPr>
            <a:r>
              <a:rPr lang="en-US" dirty="0" smtClean="0"/>
              <a:t>Housekeeping Items:</a:t>
            </a:r>
            <a:br>
              <a:rPr lang="en-US" dirty="0" smtClean="0"/>
            </a:br>
            <a:r>
              <a:rPr lang="en-US" dirty="0" smtClean="0"/>
              <a:t>Action &amp; Information Items</a:t>
            </a:r>
            <a:endParaRPr lang="en-US" dirty="0"/>
          </a:p>
        </p:txBody>
      </p:sp>
      <p:sp>
        <p:nvSpPr>
          <p:cNvPr id="16387" name="Content Placeholder 2"/>
          <p:cNvSpPr>
            <a:spLocks noGrp="1"/>
          </p:cNvSpPr>
          <p:nvPr>
            <p:ph idx="1"/>
          </p:nvPr>
        </p:nvSpPr>
        <p:spPr>
          <a:xfrm>
            <a:off x="2057400" y="2061882"/>
            <a:ext cx="7162800" cy="2057400"/>
          </a:xfrm>
        </p:spPr>
        <p:txBody>
          <a:bodyPr>
            <a:normAutofit/>
          </a:bodyPr>
          <a:lstStyle/>
          <a:p>
            <a:pPr eaLnBrk="1" hangingPunct="1"/>
            <a:r>
              <a:rPr lang="en-US" sz="2800" dirty="0" smtClean="0">
                <a:latin typeface="Arial" charset="0"/>
                <a:cs typeface="Arial" charset="0"/>
              </a:rPr>
              <a:t>Due Wednesday, August 21, by 3:00 p.m.</a:t>
            </a:r>
          </a:p>
          <a:p>
            <a:pPr eaLnBrk="1" hangingPunct="1"/>
            <a:r>
              <a:rPr lang="en-US" sz="2800" dirty="0" smtClean="0">
                <a:latin typeface="Arial" charset="0"/>
                <a:cs typeface="Arial" charset="0"/>
              </a:rPr>
              <a:t>Template for Action &amp; Information Items</a:t>
            </a:r>
          </a:p>
          <a:p>
            <a:pPr eaLnBrk="1" hangingPunct="1"/>
            <a:r>
              <a:rPr lang="en-US" sz="2800" dirty="0" smtClean="0">
                <a:latin typeface="Arial" charset="0"/>
                <a:cs typeface="Arial" charset="0"/>
              </a:rPr>
              <a:t>E-mail to </a:t>
            </a:r>
            <a:r>
              <a:rPr lang="en-US" sz="2800" dirty="0" smtClean="0">
                <a:latin typeface="Arial" charset="0"/>
                <a:cs typeface="Arial" charset="0"/>
                <a:hlinkClick r:id="rId3"/>
              </a:rPr>
              <a:t>plnconference@gmail.com</a:t>
            </a:r>
            <a:r>
              <a:rPr lang="en-US" sz="2800" dirty="0" smtClean="0">
                <a:latin typeface="Arial" charset="0"/>
                <a:cs typeface="Arial" charset="0"/>
              </a:rPr>
              <a:t> </a:t>
            </a:r>
          </a:p>
        </p:txBody>
      </p:sp>
      <p:pic>
        <p:nvPicPr>
          <p:cNvPr id="22532" name="Picture 4" descr="http://srpln.msstate.edu/img/side_bar/aea.gif">
            <a:hlinkClick r:id="rId4"/>
          </p:cNvPr>
          <p:cNvPicPr>
            <a:picLocks noChangeAspect="1" noChangeArrowheads="1"/>
          </p:cNvPicPr>
          <p:nvPr/>
        </p:nvPicPr>
        <p:blipFill>
          <a:blip r:embed="rId5" cstate="print"/>
          <a:srcRect/>
          <a:stretch>
            <a:fillRect/>
          </a:stretch>
        </p:blipFill>
        <p:spPr bwMode="auto">
          <a:xfrm>
            <a:off x="6096000" y="4114800"/>
            <a:ext cx="1571625" cy="1571625"/>
          </a:xfrm>
          <a:prstGeom prst="rect">
            <a:avLst/>
          </a:prstGeom>
          <a:noFill/>
          <a:effectLst>
            <a:reflection blurRad="6350" stA="50000" endA="300" endPos="55000" dir="5400000" sy="-100000" algn="bl" rotWithShape="0"/>
          </a:effectLst>
        </p:spPr>
      </p:pic>
      <p:pic>
        <p:nvPicPr>
          <p:cNvPr id="22534" name="Picture 6" descr="http://srpln.msstate.edu/img/side_bar/asred.gif">
            <a:hlinkClick r:id="rId6"/>
          </p:cNvPr>
          <p:cNvPicPr>
            <a:picLocks noChangeAspect="1" noChangeArrowheads="1"/>
          </p:cNvPicPr>
          <p:nvPr/>
        </p:nvPicPr>
        <p:blipFill>
          <a:blip r:embed="rId7" cstate="print"/>
          <a:srcRect/>
          <a:stretch>
            <a:fillRect/>
          </a:stretch>
        </p:blipFill>
        <p:spPr bwMode="auto">
          <a:xfrm>
            <a:off x="3200400" y="4267200"/>
            <a:ext cx="2105888" cy="1219200"/>
          </a:xfrm>
          <a:prstGeom prst="rect">
            <a:avLst/>
          </a:prstGeom>
          <a:noFill/>
          <a:effectLst>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normAutofit/>
          </a:bodyPr>
          <a:lstStyle/>
          <a:p>
            <a:pPr eaLnBrk="1" hangingPunct="1"/>
            <a:r>
              <a:rPr lang="en-US" sz="3600" dirty="0" smtClean="0">
                <a:latin typeface="Arial" charset="0"/>
                <a:cs typeface="Arial" charset="0"/>
              </a:rPr>
              <a:t>Action Item</a:t>
            </a:r>
          </a:p>
        </p:txBody>
      </p:sp>
      <p:sp>
        <p:nvSpPr>
          <p:cNvPr id="3" name="Content Placeholder 2"/>
          <p:cNvSpPr>
            <a:spLocks noGrp="1"/>
          </p:cNvSpPr>
          <p:nvPr>
            <p:ph idx="1"/>
          </p:nvPr>
        </p:nvSpPr>
        <p:spPr>
          <a:xfrm>
            <a:off x="2980765" y="2286000"/>
            <a:ext cx="5943600" cy="3840163"/>
          </a:xfrm>
        </p:spPr>
        <p:txBody>
          <a:bodyPr>
            <a:normAutofit/>
          </a:bodyPr>
          <a:lstStyle/>
          <a:p>
            <a:pPr eaLnBrk="1" hangingPunct="1">
              <a:buFont typeface="Arial" charset="0"/>
              <a:buNone/>
              <a:defRPr/>
            </a:pPr>
            <a:r>
              <a:rPr lang="en-US" sz="2600" dirty="0" smtClean="0"/>
              <a:t>Clear &amp; Concise Proposal that:</a:t>
            </a:r>
          </a:p>
          <a:p>
            <a:pPr eaLnBrk="1" hangingPunct="1">
              <a:buFont typeface="Arial" charset="0"/>
              <a:buNone/>
              <a:defRPr/>
            </a:pPr>
            <a:endParaRPr lang="en-US" sz="2600" dirty="0" smtClean="0"/>
          </a:p>
          <a:p>
            <a:pPr>
              <a:defRPr/>
            </a:pPr>
            <a:r>
              <a:rPr lang="en-US" sz="2400" dirty="0" smtClean="0"/>
              <a:t>Requires a commitment of resources across 1862 and 1890 institutions </a:t>
            </a:r>
          </a:p>
          <a:p>
            <a:pPr>
              <a:defRPr/>
            </a:pPr>
            <a:r>
              <a:rPr lang="en-US" sz="2400" dirty="0" smtClean="0"/>
              <a:t>Changes established practice</a:t>
            </a:r>
          </a:p>
          <a:p>
            <a:pPr>
              <a:defRPr/>
            </a:pPr>
            <a:r>
              <a:rPr lang="en-US" sz="2400" dirty="0" smtClean="0"/>
              <a:t>Impacts others outside of the committee</a:t>
            </a:r>
          </a:p>
          <a:p>
            <a:pPr eaLnBrk="1" hangingPunct="1">
              <a:buFont typeface="Arial" charset="0"/>
              <a:buNone/>
              <a:defRPr/>
            </a:pPr>
            <a:endParaRPr lang="en-US" dirty="0"/>
          </a:p>
        </p:txBody>
      </p:sp>
      <p:sp>
        <p:nvSpPr>
          <p:cNvPr id="6" name="Text Placeholder 5"/>
          <p:cNvSpPr>
            <a:spLocks noGrp="1"/>
          </p:cNvSpPr>
          <p:nvPr>
            <p:ph type="body" idx="4294967295"/>
          </p:nvPr>
        </p:nvSpPr>
        <p:spPr>
          <a:xfrm>
            <a:off x="138953" y="2270918"/>
            <a:ext cx="1828800" cy="4144963"/>
          </a:xfrm>
        </p:spPr>
        <p:txBody>
          <a:bodyPr>
            <a:normAutofit/>
          </a:bodyPr>
          <a:lstStyle/>
          <a:p>
            <a:pPr marL="0" indent="0" algn="ctr">
              <a:buNone/>
              <a:defRPr/>
            </a:pPr>
            <a:r>
              <a:rPr lang="en-US" sz="2000" dirty="0" smtClean="0"/>
              <a:t>A proposed </a:t>
            </a:r>
          </a:p>
          <a:p>
            <a:pPr marL="0" indent="0" algn="ctr">
              <a:buNone/>
              <a:defRPr/>
            </a:pPr>
            <a:r>
              <a:rPr lang="en-US" sz="2000" b="1" i="1" dirty="0" smtClean="0"/>
              <a:t>activity or policy decision </a:t>
            </a:r>
          </a:p>
          <a:p>
            <a:pPr marL="0" indent="0" algn="ctr">
              <a:buNone/>
              <a:defRPr/>
            </a:pPr>
            <a:r>
              <a:rPr lang="en-US" sz="2000" dirty="0" smtClean="0"/>
              <a:t>needing </a:t>
            </a:r>
          </a:p>
          <a:p>
            <a:pPr marL="0" indent="0" algn="ctr">
              <a:buNone/>
              <a:defRPr/>
            </a:pPr>
            <a:r>
              <a:rPr lang="en-US" sz="2000" b="1" i="1" dirty="0" smtClean="0"/>
              <a:t>joint</a:t>
            </a:r>
            <a:r>
              <a:rPr lang="en-US" sz="2000" dirty="0" smtClean="0"/>
              <a:t> </a:t>
            </a:r>
          </a:p>
          <a:p>
            <a:pPr marL="0" indent="0" algn="ctr">
              <a:buNone/>
              <a:defRPr/>
            </a:pPr>
            <a:r>
              <a:rPr lang="en-US" sz="2000" dirty="0" smtClean="0"/>
              <a:t>AEA and ASRED </a:t>
            </a:r>
          </a:p>
          <a:p>
            <a:pPr marL="0" indent="0" algn="ctr">
              <a:buNone/>
              <a:defRPr/>
            </a:pPr>
            <a:r>
              <a:rPr lang="en-US" sz="2000" dirty="0" smtClean="0"/>
              <a:t>administrator approval.</a:t>
            </a:r>
          </a:p>
          <a:p>
            <a:pPr marL="0" indent="0"/>
            <a:endParaRPr lang="en-US" sz="2000" dirty="0"/>
          </a:p>
        </p:txBody>
      </p:sp>
      <p:sp>
        <p:nvSpPr>
          <p:cNvPr id="4" name="TextBox 3"/>
          <p:cNvSpPr txBox="1"/>
          <p:nvPr/>
        </p:nvSpPr>
        <p:spPr>
          <a:xfrm>
            <a:off x="2057400" y="3980021"/>
            <a:ext cx="685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fontAlgn="auto">
              <a:spcBef>
                <a:spcPts val="0"/>
              </a:spcBef>
              <a:spcAft>
                <a:spcPts val="0"/>
              </a:spcAft>
              <a:defRPr/>
            </a:pPr>
            <a:r>
              <a:rPr lang="en-US" sz="3200" dirty="0"/>
              <a:t>OR</a:t>
            </a:r>
          </a:p>
        </p:txBody>
      </p:sp>
      <p:sp>
        <p:nvSpPr>
          <p:cNvPr id="7" name="Left Brace 6"/>
          <p:cNvSpPr/>
          <p:nvPr/>
        </p:nvSpPr>
        <p:spPr>
          <a:xfrm>
            <a:off x="2743200" y="3124200"/>
            <a:ext cx="457200" cy="2438400"/>
          </a:xfrm>
          <a:prstGeom prst="leftBrace">
            <a:avLst>
              <a:gd name="adj1" fmla="val 86988"/>
              <a:gd name="adj2" fmla="val 48931"/>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28800" y="381000"/>
            <a:ext cx="7162800" cy="685800"/>
          </a:xfrm>
        </p:spPr>
        <p:txBody>
          <a:bodyPr>
            <a:normAutofit fontScale="90000"/>
          </a:bodyPr>
          <a:lstStyle/>
          <a:p>
            <a:pPr eaLnBrk="1" hangingPunct="1"/>
            <a:r>
              <a:rPr lang="en-US" dirty="0" smtClean="0">
                <a:latin typeface="Arial" charset="0"/>
                <a:cs typeface="Arial" charset="0"/>
              </a:rPr>
              <a:t>Action Item:  Good Example</a:t>
            </a:r>
          </a:p>
        </p:txBody>
      </p:sp>
      <p:sp>
        <p:nvSpPr>
          <p:cNvPr id="4" name="Rectangle 3"/>
          <p:cNvSpPr txBox="1">
            <a:spLocks noChangeArrowheads="1"/>
          </p:cNvSpPr>
          <p:nvPr/>
        </p:nvSpPr>
        <p:spPr>
          <a:xfrm>
            <a:off x="2057400" y="1676400"/>
            <a:ext cx="6934200" cy="4876800"/>
          </a:xfrm>
          <a:prstGeom prst="rect">
            <a:avLst/>
          </a:prstGeom>
        </p:spPr>
        <p:txBody>
          <a:bodyPr/>
          <a:lstStyle/>
          <a:p>
            <a:pPr marL="342900" indent="-342900" fontAlgn="auto">
              <a:lnSpc>
                <a:spcPct val="80000"/>
              </a:lnSpc>
              <a:spcBef>
                <a:spcPct val="20000"/>
              </a:spcBef>
              <a:spcAft>
                <a:spcPts val="0"/>
              </a:spcAft>
              <a:defRPr/>
            </a:pPr>
            <a:r>
              <a:rPr lang="en-US" sz="2000" b="1" dirty="0">
                <a:solidFill>
                  <a:schemeClr val="bg1"/>
                </a:solidFill>
                <a:latin typeface="Arial" pitchFamily="34" charset="0"/>
                <a:cs typeface="Arial" pitchFamily="34" charset="0"/>
              </a:rPr>
              <a:t>Health Disparities:  Family and Consumer Sciences</a:t>
            </a:r>
          </a:p>
          <a:p>
            <a:pPr marL="342900" indent="-342900" fontAlgn="auto">
              <a:lnSpc>
                <a:spcPct val="80000"/>
              </a:lnSpc>
              <a:spcBef>
                <a:spcPct val="20000"/>
              </a:spcBef>
              <a:spcAft>
                <a:spcPts val="0"/>
              </a:spcAft>
              <a:buFont typeface="Wingdings" pitchFamily="-96" charset="2"/>
              <a:buNone/>
              <a:defRPr/>
            </a:pPr>
            <a:endParaRPr lang="en-US" sz="2000" dirty="0">
              <a:solidFill>
                <a:schemeClr val="tx2"/>
              </a:solidFill>
              <a:latin typeface="Arial" pitchFamily="34" charset="0"/>
              <a:cs typeface="Arial" pitchFamily="34" charset="0"/>
            </a:endParaRPr>
          </a:p>
          <a:p>
            <a:pPr marL="342900" indent="-342900" fontAlgn="auto">
              <a:lnSpc>
                <a:spcPct val="80000"/>
              </a:lnSpc>
              <a:spcBef>
                <a:spcPct val="20000"/>
              </a:spcBef>
              <a:spcAft>
                <a:spcPts val="0"/>
              </a:spcAft>
              <a:buFont typeface="Wingdings" pitchFamily="-96" charset="2"/>
              <a:buNone/>
              <a:defRPr/>
            </a:pPr>
            <a:r>
              <a:rPr lang="en-US" sz="2000" dirty="0">
                <a:latin typeface="Arial" pitchFamily="34" charset="0"/>
                <a:cs typeface="Arial" pitchFamily="34" charset="0"/>
              </a:rPr>
              <a:t>	</a:t>
            </a:r>
            <a:r>
              <a:rPr lang="en-US" sz="2000" b="1" dirty="0">
                <a:latin typeface="Arial" pitchFamily="34" charset="0"/>
                <a:cs typeface="Arial" pitchFamily="34" charset="0"/>
              </a:rPr>
              <a:t>Background:</a:t>
            </a:r>
            <a:r>
              <a:rPr lang="en-US" sz="2000" dirty="0">
                <a:latin typeface="Arial" pitchFamily="34" charset="0"/>
                <a:cs typeface="Arial" pitchFamily="34" charset="0"/>
              </a:rPr>
              <a:t>  A regional meeting of FCS Program Leaders &amp; Specialists is needed to:</a:t>
            </a:r>
          </a:p>
          <a:p>
            <a:pPr marL="342900" indent="-342900" fontAlgn="auto">
              <a:lnSpc>
                <a:spcPct val="80000"/>
              </a:lnSpc>
              <a:spcBef>
                <a:spcPct val="20000"/>
              </a:spcBef>
              <a:spcAft>
                <a:spcPts val="0"/>
              </a:spcAft>
              <a:buFont typeface="Wingdings" pitchFamily="-96" charset="2"/>
              <a:buNone/>
              <a:defRPr/>
            </a:pPr>
            <a:endParaRPr lang="en-US" sz="2000" dirty="0">
              <a:latin typeface="Arial" pitchFamily="34" charset="0"/>
              <a:cs typeface="Arial" pitchFamily="34" charset="0"/>
            </a:endParaRPr>
          </a:p>
          <a:p>
            <a:pPr marL="342900" indent="-548640" fontAlgn="auto">
              <a:lnSpc>
                <a:spcPct val="80000"/>
              </a:lnSpc>
              <a:spcBef>
                <a:spcPct val="20000"/>
              </a:spcBef>
              <a:spcAft>
                <a:spcPts val="0"/>
              </a:spcAft>
              <a:buFont typeface="Wingdings" pitchFamily="-96" charset="2"/>
              <a:buNone/>
              <a:defRPr/>
            </a:pPr>
            <a:r>
              <a:rPr lang="en-US" sz="2000" dirty="0">
                <a:latin typeface="Arial" pitchFamily="34" charset="0"/>
                <a:cs typeface="Arial" pitchFamily="34" charset="0"/>
              </a:rPr>
              <a:t>	1) Provide professional development in the area of health disparities; </a:t>
            </a:r>
          </a:p>
          <a:p>
            <a:pPr marL="342900" indent="-548640" fontAlgn="auto">
              <a:lnSpc>
                <a:spcPct val="80000"/>
              </a:lnSpc>
              <a:spcBef>
                <a:spcPct val="20000"/>
              </a:spcBef>
              <a:spcAft>
                <a:spcPts val="0"/>
              </a:spcAft>
              <a:buFont typeface="Wingdings" pitchFamily="-96" charset="2"/>
              <a:buNone/>
              <a:defRPr/>
            </a:pPr>
            <a:endParaRPr lang="en-US" sz="2000" dirty="0">
              <a:latin typeface="Arial" pitchFamily="34" charset="0"/>
              <a:cs typeface="Arial" pitchFamily="34" charset="0"/>
            </a:endParaRPr>
          </a:p>
          <a:p>
            <a:pPr marL="342900" indent="-548640" fontAlgn="auto">
              <a:lnSpc>
                <a:spcPct val="80000"/>
              </a:lnSpc>
              <a:spcBef>
                <a:spcPct val="20000"/>
              </a:spcBef>
              <a:spcAft>
                <a:spcPts val="0"/>
              </a:spcAft>
              <a:buFont typeface="Wingdings" pitchFamily="-96" charset="2"/>
              <a:buNone/>
              <a:defRPr/>
            </a:pPr>
            <a:r>
              <a:rPr lang="en-US" sz="2000" dirty="0">
                <a:latin typeface="Arial" pitchFamily="34" charset="0"/>
                <a:cs typeface="Arial" pitchFamily="34" charset="0"/>
              </a:rPr>
              <a:t>	2) Explore opportunities for multi-state and interdisciplinary efforts; </a:t>
            </a:r>
          </a:p>
          <a:p>
            <a:pPr marL="342900" indent="-548640" fontAlgn="auto">
              <a:lnSpc>
                <a:spcPct val="80000"/>
              </a:lnSpc>
              <a:spcBef>
                <a:spcPct val="20000"/>
              </a:spcBef>
              <a:spcAft>
                <a:spcPts val="0"/>
              </a:spcAft>
              <a:buFont typeface="Wingdings" pitchFamily="-96" charset="2"/>
              <a:buNone/>
              <a:defRPr/>
            </a:pPr>
            <a:endParaRPr lang="en-US" sz="2000" dirty="0">
              <a:latin typeface="Arial" pitchFamily="34" charset="0"/>
              <a:cs typeface="Arial" pitchFamily="34" charset="0"/>
            </a:endParaRPr>
          </a:p>
          <a:p>
            <a:pPr marL="342900" indent="-548640" fontAlgn="auto">
              <a:lnSpc>
                <a:spcPct val="80000"/>
              </a:lnSpc>
              <a:spcBef>
                <a:spcPct val="20000"/>
              </a:spcBef>
              <a:spcAft>
                <a:spcPts val="0"/>
              </a:spcAft>
              <a:buFont typeface="Wingdings" pitchFamily="-96" charset="2"/>
              <a:buNone/>
              <a:defRPr/>
            </a:pPr>
            <a:r>
              <a:rPr lang="en-US" sz="2000" dirty="0">
                <a:latin typeface="Arial" pitchFamily="34" charset="0"/>
                <a:cs typeface="Arial" pitchFamily="34" charset="0"/>
              </a:rPr>
              <a:t>	3) Form teams to write proposals for funding, development or adoption of health curricula across the region.</a:t>
            </a:r>
          </a:p>
          <a:p>
            <a:pPr marL="342900" indent="-342900" fontAlgn="auto">
              <a:lnSpc>
                <a:spcPct val="80000"/>
              </a:lnSpc>
              <a:spcBef>
                <a:spcPct val="20000"/>
              </a:spcBef>
              <a:spcAft>
                <a:spcPts val="0"/>
              </a:spcAft>
              <a:buFont typeface="Wingdings" pitchFamily="-96" charset="2"/>
              <a:buNone/>
              <a:defRPr/>
            </a:pPr>
            <a:endParaRPr lang="en-US" sz="2000" dirty="0">
              <a:latin typeface="Arial" pitchFamily="34" charset="0"/>
              <a:cs typeface="Arial" pitchFamily="34" charset="0"/>
            </a:endParaRPr>
          </a:p>
          <a:p>
            <a:pPr marL="342900" indent="-342900" fontAlgn="auto">
              <a:lnSpc>
                <a:spcPct val="80000"/>
              </a:lnSpc>
              <a:spcBef>
                <a:spcPct val="20000"/>
              </a:spcBef>
              <a:spcAft>
                <a:spcPts val="0"/>
              </a:spcAft>
              <a:buFont typeface="Wingdings" pitchFamily="-96" charset="2"/>
              <a:buNone/>
              <a:defRPr/>
            </a:pPr>
            <a:r>
              <a:rPr lang="en-US" sz="2000" dirty="0">
                <a:latin typeface="Arial" pitchFamily="34" charset="0"/>
                <a:cs typeface="Arial" pitchFamily="34" charset="0"/>
              </a:rPr>
              <a:t>	</a:t>
            </a:r>
            <a:r>
              <a:rPr lang="en-US" sz="2000" b="1" dirty="0">
                <a:latin typeface="Arial" pitchFamily="34" charset="0"/>
                <a:cs typeface="Arial" pitchFamily="34" charset="0"/>
              </a:rPr>
              <a:t>Action Requested</a:t>
            </a:r>
            <a:r>
              <a:rPr lang="en-US" sz="2000" dirty="0">
                <a:latin typeface="Arial" pitchFamily="34" charset="0"/>
                <a:cs typeface="Arial" pitchFamily="34" charset="0"/>
              </a:rPr>
              <a:t>: Approval for regional </a:t>
            </a:r>
            <a:r>
              <a:rPr lang="en-US" sz="2000" dirty="0" smtClean="0">
                <a:latin typeface="Arial" pitchFamily="34" charset="0"/>
                <a:cs typeface="Arial" pitchFamily="34" charset="0"/>
              </a:rPr>
              <a:t>meeting</a:t>
            </a:r>
          </a:p>
          <a:p>
            <a:pPr marL="342900" indent="-342900" fontAlgn="auto">
              <a:lnSpc>
                <a:spcPct val="80000"/>
              </a:lnSpc>
              <a:spcBef>
                <a:spcPct val="20000"/>
              </a:spcBef>
              <a:spcAft>
                <a:spcPts val="0"/>
              </a:spcAft>
              <a:buFont typeface="Wingdings" pitchFamily="-96" charset="2"/>
              <a:buNone/>
              <a:defRPr/>
            </a:pPr>
            <a:endParaRPr lang="en-US" sz="2000" dirty="0">
              <a:latin typeface="Arial" pitchFamily="34" charset="0"/>
              <a:cs typeface="Arial" pitchFamily="34" charset="0"/>
            </a:endParaRPr>
          </a:p>
          <a:p>
            <a:pPr marL="342900" indent="-342900" fontAlgn="auto">
              <a:lnSpc>
                <a:spcPct val="80000"/>
              </a:lnSpc>
              <a:spcBef>
                <a:spcPct val="20000"/>
              </a:spcBef>
              <a:spcAft>
                <a:spcPts val="0"/>
              </a:spcAft>
              <a:buFont typeface="Wingdings" pitchFamily="-96" charset="2"/>
              <a:buNone/>
              <a:defRPr/>
            </a:pPr>
            <a:r>
              <a:rPr lang="en-US" sz="2000" dirty="0">
                <a:latin typeface="Arial" pitchFamily="34" charset="0"/>
                <a:cs typeface="Arial" pitchFamily="34" charset="0"/>
              </a:rPr>
              <a:t>	</a:t>
            </a:r>
            <a:r>
              <a:rPr lang="en-US" sz="2000" b="1" dirty="0">
                <a:latin typeface="Arial" pitchFamily="34" charset="0"/>
                <a:cs typeface="Arial" pitchFamily="34" charset="0"/>
              </a:rPr>
              <a:t>Timeline:</a:t>
            </a:r>
            <a:r>
              <a:rPr lang="en-US" sz="2000" dirty="0">
                <a:latin typeface="Arial" pitchFamily="34" charset="0"/>
                <a:cs typeface="Arial" pitchFamily="34" charset="0"/>
              </a:rPr>
              <a:t>  September 1, </a:t>
            </a:r>
            <a:r>
              <a:rPr lang="en-US" sz="2000" dirty="0" smtClean="0">
                <a:latin typeface="Arial" pitchFamily="34" charset="0"/>
                <a:cs typeface="Arial" pitchFamily="34" charset="0"/>
              </a:rPr>
              <a:t>2013 </a:t>
            </a:r>
            <a:r>
              <a:rPr lang="en-US" sz="2000" dirty="0">
                <a:latin typeface="Arial" pitchFamily="34" charset="0"/>
                <a:cs typeface="Arial" pitchFamily="34" charset="0"/>
              </a:rPr>
              <a:t>- August 31, </a:t>
            </a:r>
            <a:r>
              <a:rPr lang="en-US" sz="2000" dirty="0" smtClean="0">
                <a:latin typeface="Arial" pitchFamily="34" charset="0"/>
                <a:cs typeface="Arial" pitchFamily="34" charset="0"/>
              </a:rPr>
              <a:t>2014</a:t>
            </a:r>
            <a:endParaRPr lang="en-US" sz="2000" dirty="0">
              <a:latin typeface="Arial" pitchFamily="34" charset="0"/>
              <a:cs typeface="Arial" pitchFamily="34" charset="0"/>
            </a:endParaRPr>
          </a:p>
        </p:txBody>
      </p:sp>
      <p:sp>
        <p:nvSpPr>
          <p:cNvPr id="5" name="Rectangular Callout 4"/>
          <p:cNvSpPr/>
          <p:nvPr/>
        </p:nvSpPr>
        <p:spPr>
          <a:xfrm rot="2369510">
            <a:off x="7653498" y="3781412"/>
            <a:ext cx="1395413" cy="799930"/>
          </a:xfrm>
          <a:prstGeom prst="wedgeRectCallout">
            <a:avLst>
              <a:gd name="adj1" fmla="val -111882"/>
              <a:gd name="adj2" fmla="val 32091"/>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Concise</a:t>
            </a:r>
          </a:p>
        </p:txBody>
      </p:sp>
      <p:sp>
        <p:nvSpPr>
          <p:cNvPr id="6" name="Rectangular Callout 5"/>
          <p:cNvSpPr/>
          <p:nvPr/>
        </p:nvSpPr>
        <p:spPr>
          <a:xfrm rot="19034449">
            <a:off x="271403" y="1968683"/>
            <a:ext cx="1447800" cy="914400"/>
          </a:xfrm>
          <a:prstGeom prst="wedgeRectCallout">
            <a:avLst>
              <a:gd name="adj1" fmla="val 56239"/>
              <a:gd name="adj2" fmla="val 103374"/>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Commits resources</a:t>
            </a:r>
          </a:p>
        </p:txBody>
      </p:sp>
      <p:sp>
        <p:nvSpPr>
          <p:cNvPr id="7" name="Rectangular Callout 6"/>
          <p:cNvSpPr/>
          <p:nvPr/>
        </p:nvSpPr>
        <p:spPr>
          <a:xfrm rot="20627373">
            <a:off x="133056" y="4170965"/>
            <a:ext cx="1663700" cy="1190172"/>
          </a:xfrm>
          <a:prstGeom prst="wedgeRectCallout">
            <a:avLst>
              <a:gd name="adj1" fmla="val 54849"/>
              <a:gd name="adj2" fmla="val 127792"/>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Committee cannot move forward w/o approval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05000" y="381000"/>
            <a:ext cx="7086600" cy="685800"/>
          </a:xfrm>
        </p:spPr>
        <p:txBody>
          <a:bodyPr>
            <a:normAutofit fontScale="90000"/>
          </a:bodyPr>
          <a:lstStyle/>
          <a:p>
            <a:pPr eaLnBrk="1" hangingPunct="1"/>
            <a:r>
              <a:rPr lang="en-US" dirty="0" smtClean="0">
                <a:latin typeface="Arial" charset="0"/>
                <a:cs typeface="Arial" charset="0"/>
              </a:rPr>
              <a:t>Action Item: Poor Example</a:t>
            </a:r>
          </a:p>
        </p:txBody>
      </p:sp>
      <p:sp>
        <p:nvSpPr>
          <p:cNvPr id="4" name="Rectangle 3"/>
          <p:cNvSpPr txBox="1">
            <a:spLocks noChangeArrowheads="1"/>
          </p:cNvSpPr>
          <p:nvPr/>
        </p:nvSpPr>
        <p:spPr>
          <a:xfrm>
            <a:off x="2066365" y="2057400"/>
            <a:ext cx="7086600" cy="4953000"/>
          </a:xfrm>
          <a:prstGeom prst="rect">
            <a:avLst/>
          </a:prstGeom>
        </p:spPr>
        <p:txBody>
          <a:bodyPr>
            <a:normAutofit/>
          </a:bodyPr>
          <a:lstStyle/>
          <a:p>
            <a:pPr fontAlgn="auto">
              <a:lnSpc>
                <a:spcPct val="80000"/>
              </a:lnSpc>
              <a:spcBef>
                <a:spcPts val="0"/>
              </a:spcBef>
              <a:spcAft>
                <a:spcPts val="0"/>
              </a:spcAft>
              <a:defRPr/>
            </a:pPr>
            <a:r>
              <a:rPr lang="en-US" sz="2000" b="1" dirty="0">
                <a:latin typeface="+mn-lt"/>
              </a:rPr>
              <a:t>Encourage Participation in National Meetings:  </a:t>
            </a:r>
            <a:endParaRPr lang="en-US" sz="2000" b="1" dirty="0">
              <a:solidFill>
                <a:schemeClr val="accent6">
                  <a:lumMod val="50000"/>
                </a:schemeClr>
              </a:solidFill>
              <a:latin typeface="+mn-lt"/>
            </a:endParaRPr>
          </a:p>
          <a:p>
            <a:pPr fontAlgn="auto">
              <a:lnSpc>
                <a:spcPct val="80000"/>
              </a:lnSpc>
              <a:spcBef>
                <a:spcPts val="0"/>
              </a:spcBef>
              <a:spcAft>
                <a:spcPts val="0"/>
              </a:spcAft>
              <a:defRPr/>
            </a:pPr>
            <a:endParaRPr lang="en-US" sz="2000" dirty="0">
              <a:latin typeface="+mn-lt"/>
            </a:endParaRPr>
          </a:p>
          <a:p>
            <a:pPr fontAlgn="auto">
              <a:lnSpc>
                <a:spcPct val="80000"/>
              </a:lnSpc>
              <a:spcBef>
                <a:spcPts val="0"/>
              </a:spcBef>
              <a:spcAft>
                <a:spcPts val="0"/>
              </a:spcAft>
              <a:defRPr/>
            </a:pPr>
            <a:r>
              <a:rPr lang="en-US" sz="2000" b="1" dirty="0">
                <a:latin typeface="+mn-lt"/>
              </a:rPr>
              <a:t>Background</a:t>
            </a:r>
            <a:r>
              <a:rPr lang="en-US" sz="2000" dirty="0">
                <a:latin typeface="+mn-lt"/>
              </a:rPr>
              <a:t> – Due to the impending success of the national </a:t>
            </a:r>
            <a:r>
              <a:rPr lang="en-US" sz="2000" dirty="0" err="1">
                <a:latin typeface="+mn-lt"/>
              </a:rPr>
              <a:t>eXtension</a:t>
            </a:r>
            <a:r>
              <a:rPr lang="en-US" sz="2000" dirty="0">
                <a:latin typeface="+mn-lt"/>
              </a:rPr>
              <a:t> effort, faculty of state Extension organizations have more opportunities to collaborate with colleagues on a broader scale.  Participation in national meetings would give faculty more opportunities to network with their counterparts and learn of ongoing activities in which they can partner.  Extension leadership is asked to consider supporting the increase in attendance by faculty to national meetings that could improve relationships and collaboration between state organizations.</a:t>
            </a:r>
          </a:p>
          <a:p>
            <a:pPr fontAlgn="auto">
              <a:lnSpc>
                <a:spcPct val="80000"/>
              </a:lnSpc>
              <a:spcBef>
                <a:spcPts val="0"/>
              </a:spcBef>
              <a:spcAft>
                <a:spcPts val="0"/>
              </a:spcAft>
              <a:defRPr/>
            </a:pPr>
            <a:endParaRPr lang="en-US" sz="2000" dirty="0">
              <a:latin typeface="+mn-lt"/>
            </a:endParaRPr>
          </a:p>
          <a:p>
            <a:pPr fontAlgn="auto">
              <a:lnSpc>
                <a:spcPct val="80000"/>
              </a:lnSpc>
              <a:spcBef>
                <a:spcPts val="0"/>
              </a:spcBef>
              <a:spcAft>
                <a:spcPts val="0"/>
              </a:spcAft>
              <a:defRPr/>
            </a:pPr>
            <a:r>
              <a:rPr lang="en-US" sz="2000" b="1" dirty="0">
                <a:latin typeface="+mn-lt"/>
              </a:rPr>
              <a:t>Committee(s) Involved </a:t>
            </a:r>
            <a:r>
              <a:rPr lang="en-US" sz="2000" dirty="0">
                <a:latin typeface="+mn-lt"/>
              </a:rPr>
              <a:t>–  All committees</a:t>
            </a:r>
          </a:p>
          <a:p>
            <a:pPr fontAlgn="auto">
              <a:lnSpc>
                <a:spcPct val="80000"/>
              </a:lnSpc>
              <a:spcBef>
                <a:spcPts val="0"/>
              </a:spcBef>
              <a:spcAft>
                <a:spcPts val="0"/>
              </a:spcAft>
              <a:defRPr/>
            </a:pPr>
            <a:endParaRPr lang="en-US" sz="2000" dirty="0">
              <a:latin typeface="+mn-lt"/>
            </a:endParaRPr>
          </a:p>
          <a:p>
            <a:pPr fontAlgn="auto">
              <a:lnSpc>
                <a:spcPct val="80000"/>
              </a:lnSpc>
              <a:spcBef>
                <a:spcPts val="0"/>
              </a:spcBef>
              <a:spcAft>
                <a:spcPts val="0"/>
              </a:spcAft>
              <a:defRPr/>
            </a:pPr>
            <a:r>
              <a:rPr lang="en-US" sz="2000" b="1" dirty="0">
                <a:latin typeface="+mn-lt"/>
              </a:rPr>
              <a:t>Action Needed </a:t>
            </a:r>
            <a:r>
              <a:rPr lang="en-US" sz="2000" dirty="0">
                <a:latin typeface="+mn-lt"/>
              </a:rPr>
              <a:t>–  Approval for professional faculty/staff </a:t>
            </a:r>
          </a:p>
          <a:p>
            <a:pPr fontAlgn="auto">
              <a:lnSpc>
                <a:spcPct val="80000"/>
              </a:lnSpc>
              <a:spcBef>
                <a:spcPts val="0"/>
              </a:spcBef>
              <a:spcAft>
                <a:spcPts val="0"/>
              </a:spcAft>
              <a:defRPr/>
            </a:pPr>
            <a:r>
              <a:rPr lang="en-US" sz="2000" dirty="0">
                <a:latin typeface="+mn-lt"/>
              </a:rPr>
              <a:t>to attend national meetings.</a:t>
            </a:r>
          </a:p>
          <a:p>
            <a:pPr fontAlgn="auto">
              <a:lnSpc>
                <a:spcPct val="80000"/>
              </a:lnSpc>
              <a:spcBef>
                <a:spcPts val="0"/>
              </a:spcBef>
              <a:spcAft>
                <a:spcPts val="0"/>
              </a:spcAft>
              <a:defRPr/>
            </a:pPr>
            <a:endParaRPr lang="en-US" sz="2000" dirty="0">
              <a:latin typeface="+mn-lt"/>
            </a:endParaRPr>
          </a:p>
          <a:p>
            <a:pPr fontAlgn="auto">
              <a:lnSpc>
                <a:spcPct val="80000"/>
              </a:lnSpc>
              <a:spcBef>
                <a:spcPts val="0"/>
              </a:spcBef>
              <a:spcAft>
                <a:spcPts val="0"/>
              </a:spcAft>
              <a:defRPr/>
            </a:pPr>
            <a:r>
              <a:rPr lang="en-US" sz="2000" b="1" dirty="0" smtClean="0">
                <a:latin typeface="+mn-lt"/>
              </a:rPr>
              <a:t>Timeline </a:t>
            </a:r>
            <a:r>
              <a:rPr lang="en-US" sz="2000" dirty="0">
                <a:latin typeface="+mn-lt"/>
              </a:rPr>
              <a:t>– </a:t>
            </a:r>
            <a:r>
              <a:rPr lang="en-US" sz="2000" dirty="0" smtClean="0">
                <a:latin typeface="+mn-lt"/>
              </a:rPr>
              <a:t>2013 </a:t>
            </a:r>
            <a:r>
              <a:rPr lang="en-US" sz="2000" dirty="0">
                <a:latin typeface="+mn-lt"/>
              </a:rPr>
              <a:t>and beyond.</a:t>
            </a:r>
          </a:p>
          <a:p>
            <a:pPr marL="342900" indent="-342900" fontAlgn="auto">
              <a:lnSpc>
                <a:spcPct val="80000"/>
              </a:lnSpc>
              <a:spcBef>
                <a:spcPct val="20000"/>
              </a:spcBef>
              <a:spcAft>
                <a:spcPts val="0"/>
              </a:spcAft>
              <a:defRPr/>
            </a:pPr>
            <a:endParaRPr lang="en-US" sz="1850" dirty="0">
              <a:solidFill>
                <a:schemeClr val="tx2"/>
              </a:solidFill>
              <a:latin typeface="+mn-lt"/>
            </a:endParaRPr>
          </a:p>
        </p:txBody>
      </p:sp>
      <p:sp>
        <p:nvSpPr>
          <p:cNvPr id="6" name="Rectangular Callout 5"/>
          <p:cNvSpPr/>
          <p:nvPr/>
        </p:nvSpPr>
        <p:spPr>
          <a:xfrm rot="2147133">
            <a:off x="7642143" y="1253559"/>
            <a:ext cx="1219200" cy="990600"/>
          </a:xfrm>
          <a:prstGeom prst="wedgeRectCallout">
            <a:avLst>
              <a:gd name="adj1" fmla="val -29741"/>
              <a:gd name="adj2" fmla="val 111141"/>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Verbose &amp; meanders</a:t>
            </a:r>
          </a:p>
        </p:txBody>
      </p:sp>
      <p:sp>
        <p:nvSpPr>
          <p:cNvPr id="7" name="Rectangular Callout 6"/>
          <p:cNvSpPr/>
          <p:nvPr/>
        </p:nvSpPr>
        <p:spPr>
          <a:xfrm rot="944793">
            <a:off x="5776510" y="5984873"/>
            <a:ext cx="946525" cy="584200"/>
          </a:xfrm>
          <a:prstGeom prst="wedgeRectCallout">
            <a:avLst>
              <a:gd name="adj1" fmla="val -119801"/>
              <a:gd name="adj2" fmla="val 45274"/>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Vague</a:t>
            </a:r>
          </a:p>
        </p:txBody>
      </p:sp>
      <p:sp>
        <p:nvSpPr>
          <p:cNvPr id="8" name="Rectangular Callout 7"/>
          <p:cNvSpPr/>
          <p:nvPr/>
        </p:nvSpPr>
        <p:spPr>
          <a:xfrm>
            <a:off x="152400" y="3505200"/>
            <a:ext cx="1765299" cy="1553270"/>
          </a:xfrm>
          <a:prstGeom prst="wedgeRectCallout">
            <a:avLst>
              <a:gd name="adj1" fmla="val 49718"/>
              <a:gd name="adj2" fmla="val 68318"/>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Approval of travel </a:t>
            </a:r>
            <a:r>
              <a:rPr lang="en-US" dirty="0" smtClean="0"/>
              <a:t>decision of </a:t>
            </a:r>
            <a:r>
              <a:rPr lang="en-US" dirty="0"/>
              <a:t>each administrator, not joint group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lgn="ctr" eaLnBrk="1" hangingPunct="1"/>
            <a:r>
              <a:rPr lang="en-US" sz="3600" dirty="0" smtClean="0">
                <a:latin typeface="Arial" charset="0"/>
                <a:cs typeface="Arial" charset="0"/>
              </a:rPr>
              <a:t>Information Item</a:t>
            </a:r>
          </a:p>
        </p:txBody>
      </p:sp>
      <p:sp>
        <p:nvSpPr>
          <p:cNvPr id="3" name="Content Placeholder 2"/>
          <p:cNvSpPr>
            <a:spLocks noGrp="1"/>
          </p:cNvSpPr>
          <p:nvPr>
            <p:ph idx="1"/>
          </p:nvPr>
        </p:nvSpPr>
        <p:spPr>
          <a:xfrm>
            <a:off x="2362200" y="2438400"/>
            <a:ext cx="6248400" cy="4221163"/>
          </a:xfrm>
        </p:spPr>
        <p:txBody>
          <a:bodyPr/>
          <a:lstStyle/>
          <a:p>
            <a:pPr algn="ctr" eaLnBrk="1" hangingPunct="1">
              <a:buFont typeface="Arial" charset="0"/>
              <a:buNone/>
              <a:defRPr/>
            </a:pPr>
            <a:r>
              <a:rPr lang="en-US" sz="2800" dirty="0" smtClean="0"/>
              <a:t>Conveys concise information </a:t>
            </a:r>
          </a:p>
          <a:p>
            <a:pPr algn="ctr" eaLnBrk="1" hangingPunct="1">
              <a:buFont typeface="Arial" charset="0"/>
              <a:buNone/>
              <a:defRPr/>
            </a:pPr>
            <a:r>
              <a:rPr lang="en-US" sz="2800" b="1" i="1" dirty="0" smtClean="0">
                <a:solidFill>
                  <a:schemeClr val="accent1"/>
                </a:solidFill>
              </a:rPr>
              <a:t>relevant</a:t>
            </a:r>
            <a:r>
              <a:rPr lang="en-US" sz="2800" dirty="0" smtClean="0"/>
              <a:t> to </a:t>
            </a:r>
            <a:r>
              <a:rPr lang="en-US" sz="2800" b="1" i="1" dirty="0" smtClean="0">
                <a:solidFill>
                  <a:schemeClr val="accent1"/>
                </a:solidFill>
              </a:rPr>
              <a:t>both</a:t>
            </a:r>
            <a:r>
              <a:rPr lang="en-US" sz="2800" dirty="0" smtClean="0"/>
              <a:t> AEA &amp; ASRED on:</a:t>
            </a:r>
          </a:p>
          <a:p>
            <a:pPr lvl="4" eaLnBrk="1" hangingPunct="1">
              <a:buClr>
                <a:schemeClr val="accent1">
                  <a:lumMod val="50000"/>
                </a:schemeClr>
              </a:buClr>
              <a:buFont typeface="Arial" pitchFamily="34" charset="0"/>
              <a:buChar char="•"/>
              <a:defRPr/>
            </a:pPr>
            <a:r>
              <a:rPr lang="en-US" sz="2800" dirty="0" smtClean="0"/>
              <a:t>Current issues</a:t>
            </a:r>
          </a:p>
          <a:p>
            <a:pPr lvl="4" eaLnBrk="1" hangingPunct="1">
              <a:buClr>
                <a:schemeClr val="accent1">
                  <a:lumMod val="50000"/>
                </a:schemeClr>
              </a:buClr>
              <a:buFont typeface="Arial" pitchFamily="34" charset="0"/>
              <a:buChar char="•"/>
              <a:defRPr/>
            </a:pPr>
            <a:r>
              <a:rPr lang="en-US" sz="2800" dirty="0" smtClean="0"/>
              <a:t>Proposed activities</a:t>
            </a:r>
          </a:p>
          <a:p>
            <a:pPr lvl="4" eaLnBrk="1" hangingPunct="1">
              <a:buClr>
                <a:schemeClr val="accent1">
                  <a:lumMod val="50000"/>
                </a:schemeClr>
              </a:buClr>
              <a:buFont typeface="Arial" pitchFamily="34" charset="0"/>
              <a:buChar char="•"/>
              <a:defRPr/>
            </a:pPr>
            <a:r>
              <a:rPr lang="en-US" sz="2800" dirty="0" smtClean="0"/>
              <a:t>Work conducted</a:t>
            </a:r>
          </a:p>
        </p:txBody>
      </p:sp>
      <p:sp>
        <p:nvSpPr>
          <p:cNvPr id="5" name="Text Placeholder 4"/>
          <p:cNvSpPr>
            <a:spLocks noGrp="1"/>
          </p:cNvSpPr>
          <p:nvPr>
            <p:ph type="body" idx="4294967295"/>
          </p:nvPr>
        </p:nvSpPr>
        <p:spPr>
          <a:xfrm>
            <a:off x="0" y="2133600"/>
            <a:ext cx="1905000" cy="3687763"/>
          </a:xfrm>
        </p:spPr>
        <p:txBody>
          <a:bodyPr>
            <a:normAutofit/>
          </a:bodyPr>
          <a:lstStyle/>
          <a:p>
            <a:pPr algn="ctr">
              <a:buNone/>
            </a:pPr>
            <a:r>
              <a:rPr lang="en-US" sz="2800" dirty="0" smtClean="0"/>
              <a:t>Requires </a:t>
            </a:r>
          </a:p>
          <a:p>
            <a:pPr algn="ctr">
              <a:buNone/>
            </a:pPr>
            <a:r>
              <a:rPr lang="en-US" sz="2800" b="1" i="1" dirty="0" smtClean="0"/>
              <a:t>no action </a:t>
            </a:r>
          </a:p>
          <a:p>
            <a:pPr algn="ctr">
              <a:buNone/>
            </a:pPr>
            <a:r>
              <a:rPr lang="en-US" sz="2800" dirty="0" smtClean="0"/>
              <a:t>from </a:t>
            </a:r>
          </a:p>
          <a:p>
            <a:pPr algn="ctr">
              <a:buNone/>
            </a:pPr>
            <a:r>
              <a:rPr lang="en-US" sz="2800" dirty="0" smtClean="0"/>
              <a:t>AEA &amp;</a:t>
            </a:r>
          </a:p>
          <a:p>
            <a:pPr algn="ctr">
              <a:buNone/>
            </a:pPr>
            <a:r>
              <a:rPr lang="en-US" sz="2800" dirty="0" smtClean="0"/>
              <a:t>ASRED </a:t>
            </a:r>
          </a:p>
          <a:p>
            <a:pPr algn="ctr">
              <a:buNone/>
            </a:pPr>
            <a:endParaRPr lang="en-US" sz="2800" dirty="0"/>
          </a:p>
        </p:txBody>
      </p:sp>
      <p:sp>
        <p:nvSpPr>
          <p:cNvPr id="4" name="TextBox 3"/>
          <p:cNvSpPr txBox="1"/>
          <p:nvPr/>
        </p:nvSpPr>
        <p:spPr>
          <a:xfrm>
            <a:off x="2743200" y="3886200"/>
            <a:ext cx="1066800"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sz="4000" dirty="0"/>
              <a:t>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133600" y="381000"/>
            <a:ext cx="6629400" cy="1143000"/>
          </a:xfrm>
        </p:spPr>
        <p:txBody>
          <a:bodyPr>
            <a:normAutofit fontScale="90000"/>
          </a:bodyPr>
          <a:lstStyle/>
          <a:p>
            <a:pPr eaLnBrk="1" hangingPunct="1"/>
            <a:r>
              <a:rPr lang="en-US" dirty="0" smtClean="0">
                <a:latin typeface="Arial" charset="0"/>
                <a:cs typeface="Arial" charset="0"/>
              </a:rPr>
              <a:t>Information Item: </a:t>
            </a:r>
            <a:br>
              <a:rPr lang="en-US" dirty="0" smtClean="0">
                <a:latin typeface="Arial" charset="0"/>
                <a:cs typeface="Arial" charset="0"/>
              </a:rPr>
            </a:br>
            <a:r>
              <a:rPr lang="en-US" dirty="0" smtClean="0">
                <a:latin typeface="Arial" charset="0"/>
                <a:cs typeface="Arial" charset="0"/>
              </a:rPr>
              <a:t>Good Example</a:t>
            </a:r>
          </a:p>
        </p:txBody>
      </p:sp>
      <p:sp>
        <p:nvSpPr>
          <p:cNvPr id="21507" name="Content Placeholder 2"/>
          <p:cNvSpPr>
            <a:spLocks noGrp="1"/>
          </p:cNvSpPr>
          <p:nvPr>
            <p:ph idx="1"/>
          </p:nvPr>
        </p:nvSpPr>
        <p:spPr>
          <a:xfrm>
            <a:off x="2030506" y="2057400"/>
            <a:ext cx="7086600" cy="4525963"/>
          </a:xfrm>
        </p:spPr>
        <p:txBody>
          <a:bodyPr/>
          <a:lstStyle/>
          <a:p>
            <a:pPr eaLnBrk="1" hangingPunct="1">
              <a:lnSpc>
                <a:spcPct val="90000"/>
              </a:lnSpc>
              <a:buFont typeface="Arial" charset="0"/>
              <a:buNone/>
            </a:pPr>
            <a:r>
              <a:rPr lang="en-US" sz="2000" b="1" dirty="0" smtClean="0">
                <a:latin typeface="Arial" charset="0"/>
                <a:cs typeface="Arial" charset="0"/>
              </a:rPr>
              <a:t>Guidelines for Charges, Royalties, Permissions &amp; Sponsorships</a:t>
            </a:r>
          </a:p>
          <a:p>
            <a:pPr eaLnBrk="1" hangingPunct="1">
              <a:lnSpc>
                <a:spcPct val="90000"/>
              </a:lnSpc>
              <a:buFont typeface="Arial" charset="0"/>
              <a:buNone/>
            </a:pPr>
            <a:endParaRPr lang="en-US" sz="2000" dirty="0" smtClean="0">
              <a:latin typeface="Arial" charset="0"/>
              <a:cs typeface="Arial" charset="0"/>
            </a:endParaRPr>
          </a:p>
          <a:p>
            <a:pPr eaLnBrk="1" hangingPunct="1">
              <a:lnSpc>
                <a:spcPct val="90000"/>
              </a:lnSpc>
              <a:buFont typeface="Arial" charset="0"/>
              <a:buNone/>
            </a:pPr>
            <a:r>
              <a:rPr lang="en-US" sz="2000" b="1" dirty="0" smtClean="0">
                <a:latin typeface="Arial" charset="0"/>
                <a:cs typeface="Arial" charset="0"/>
              </a:rPr>
              <a:t>Background: </a:t>
            </a:r>
            <a:r>
              <a:rPr lang="en-US" sz="2000" dirty="0" smtClean="0">
                <a:latin typeface="Arial" charset="0"/>
                <a:cs typeface="Arial" charset="0"/>
              </a:rPr>
              <a:t>The region needs to establish guiding principles.  The Communications Committee will take the lead to create the document and submit it for review to PLC prior to October 18 conference call.</a:t>
            </a:r>
          </a:p>
          <a:p>
            <a:pPr eaLnBrk="1" hangingPunct="1">
              <a:lnSpc>
                <a:spcPct val="90000"/>
              </a:lnSpc>
              <a:buFont typeface="Arial" charset="0"/>
              <a:buNone/>
            </a:pPr>
            <a:endParaRPr lang="en-US" sz="2000" dirty="0" smtClean="0">
              <a:latin typeface="Arial" charset="0"/>
              <a:cs typeface="Arial" charset="0"/>
            </a:endParaRPr>
          </a:p>
          <a:p>
            <a:pPr eaLnBrk="1" hangingPunct="1">
              <a:lnSpc>
                <a:spcPct val="90000"/>
              </a:lnSpc>
              <a:buFont typeface="Arial" charset="0"/>
              <a:buNone/>
            </a:pPr>
            <a:r>
              <a:rPr lang="en-US" sz="2000" b="1" dirty="0" smtClean="0">
                <a:latin typeface="Arial" charset="0"/>
                <a:cs typeface="Arial" charset="0"/>
              </a:rPr>
              <a:t>Committee:</a:t>
            </a:r>
            <a:r>
              <a:rPr lang="en-US" sz="2000" dirty="0" smtClean="0">
                <a:latin typeface="Arial" charset="0"/>
                <a:cs typeface="Arial" charset="0"/>
              </a:rPr>
              <a:t> Communications</a:t>
            </a:r>
          </a:p>
          <a:p>
            <a:pPr eaLnBrk="1" hangingPunct="1">
              <a:lnSpc>
                <a:spcPct val="90000"/>
              </a:lnSpc>
              <a:buFont typeface="Arial" charset="0"/>
              <a:buNone/>
            </a:pPr>
            <a:endParaRPr lang="en-US" sz="2000" dirty="0" smtClean="0">
              <a:latin typeface="Arial" charset="0"/>
              <a:cs typeface="Arial" charset="0"/>
            </a:endParaRPr>
          </a:p>
          <a:p>
            <a:pPr eaLnBrk="1" hangingPunct="1">
              <a:lnSpc>
                <a:spcPct val="90000"/>
              </a:lnSpc>
              <a:buFont typeface="Arial" charset="0"/>
              <a:buNone/>
            </a:pPr>
            <a:r>
              <a:rPr lang="en-US" sz="2000" b="1" dirty="0" smtClean="0">
                <a:latin typeface="Arial" charset="0"/>
                <a:cs typeface="Arial" charset="0"/>
              </a:rPr>
              <a:t>Time Line: </a:t>
            </a:r>
            <a:r>
              <a:rPr lang="en-US" sz="2000" dirty="0" smtClean="0">
                <a:latin typeface="Arial" charset="0"/>
                <a:cs typeface="Arial" charset="0"/>
              </a:rPr>
              <a:t>October 18, </a:t>
            </a:r>
            <a:r>
              <a:rPr lang="en-US" sz="2000" dirty="0" smtClean="0">
                <a:latin typeface="Arial" charset="0"/>
                <a:cs typeface="Arial" charset="0"/>
              </a:rPr>
              <a:t>2013</a:t>
            </a:r>
            <a:endParaRPr lang="en-US" sz="2000" dirty="0" smtClean="0">
              <a:latin typeface="Arial" charset="0"/>
              <a:cs typeface="Arial" charset="0"/>
            </a:endParaRPr>
          </a:p>
          <a:p>
            <a:pPr eaLnBrk="1" hangingPunct="1">
              <a:buFont typeface="Arial" charset="0"/>
              <a:buNone/>
            </a:pPr>
            <a:endParaRPr lang="en-US" dirty="0" smtClean="0">
              <a:latin typeface="Arial" charset="0"/>
              <a:cs typeface="Arial" charset="0"/>
            </a:endParaRPr>
          </a:p>
        </p:txBody>
      </p:sp>
      <p:sp>
        <p:nvSpPr>
          <p:cNvPr id="5" name="Rounded Rectangular Callout 4"/>
          <p:cNvSpPr/>
          <p:nvPr/>
        </p:nvSpPr>
        <p:spPr>
          <a:xfrm rot="20333421">
            <a:off x="298485" y="2344799"/>
            <a:ext cx="1371600" cy="1066800"/>
          </a:xfrm>
          <a:prstGeom prst="wedgeRoundRectCallout">
            <a:avLst>
              <a:gd name="adj1" fmla="val 93946"/>
              <a:gd name="adj2" fmla="val 1420"/>
              <a:gd name="adj3"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Interesting to  ASRED &amp; AEA</a:t>
            </a:r>
          </a:p>
        </p:txBody>
      </p:sp>
      <p:sp>
        <p:nvSpPr>
          <p:cNvPr id="6" name="Rounded Rectangular Callout 5"/>
          <p:cNvSpPr/>
          <p:nvPr/>
        </p:nvSpPr>
        <p:spPr>
          <a:xfrm rot="887583">
            <a:off x="7231409" y="4630354"/>
            <a:ext cx="1143000" cy="685800"/>
          </a:xfrm>
          <a:prstGeom prst="wedgeRoundRectCallout">
            <a:avLst>
              <a:gd name="adj1" fmla="val -110767"/>
              <a:gd name="adj2" fmla="val -54408"/>
              <a:gd name="adj3"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Concise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381000"/>
            <a:ext cx="6934200" cy="609600"/>
          </a:xfrm>
        </p:spPr>
        <p:txBody>
          <a:bodyPr>
            <a:normAutofit fontScale="90000"/>
          </a:bodyPr>
          <a:lstStyle/>
          <a:p>
            <a:pPr eaLnBrk="1" hangingPunct="1"/>
            <a:r>
              <a:rPr lang="en-US" dirty="0" smtClean="0">
                <a:latin typeface="Arial" charset="0"/>
                <a:cs typeface="Arial" charset="0"/>
              </a:rPr>
              <a:t>Information Item:  </a:t>
            </a:r>
            <a:br>
              <a:rPr lang="en-US" dirty="0" smtClean="0">
                <a:latin typeface="Arial" charset="0"/>
                <a:cs typeface="Arial" charset="0"/>
              </a:rPr>
            </a:br>
            <a:r>
              <a:rPr lang="en-US" dirty="0" smtClean="0">
                <a:latin typeface="Arial" charset="0"/>
                <a:cs typeface="Arial" charset="0"/>
              </a:rPr>
              <a:t>Poor Example</a:t>
            </a:r>
          </a:p>
        </p:txBody>
      </p:sp>
      <p:sp>
        <p:nvSpPr>
          <p:cNvPr id="3" name="Content Placeholder 2"/>
          <p:cNvSpPr>
            <a:spLocks noGrp="1"/>
          </p:cNvSpPr>
          <p:nvPr>
            <p:ph idx="1"/>
          </p:nvPr>
        </p:nvSpPr>
        <p:spPr>
          <a:xfrm>
            <a:off x="2133600" y="2080418"/>
            <a:ext cx="6858000" cy="4678363"/>
          </a:xfrm>
        </p:spPr>
        <p:txBody>
          <a:bodyPr>
            <a:normAutofit fontScale="85000" lnSpcReduction="20000"/>
          </a:bodyPr>
          <a:lstStyle/>
          <a:p>
            <a:pPr eaLnBrk="1" hangingPunct="1">
              <a:lnSpc>
                <a:spcPct val="90000"/>
              </a:lnSpc>
              <a:buFont typeface="Arial" charset="0"/>
              <a:buNone/>
              <a:defRPr/>
            </a:pPr>
            <a:r>
              <a:rPr lang="en-US" sz="2600" b="1" dirty="0" smtClean="0">
                <a:latin typeface="Arial" charset="0"/>
              </a:rPr>
              <a:t>National 1862 Program Development Conference</a:t>
            </a:r>
          </a:p>
          <a:p>
            <a:pPr eaLnBrk="1" hangingPunct="1">
              <a:lnSpc>
                <a:spcPct val="90000"/>
              </a:lnSpc>
              <a:buFont typeface="Arial" charset="0"/>
              <a:buNone/>
              <a:defRPr/>
            </a:pPr>
            <a:endParaRPr lang="en-US" sz="2600" dirty="0" smtClean="0"/>
          </a:p>
          <a:p>
            <a:pPr eaLnBrk="1" hangingPunct="1">
              <a:lnSpc>
                <a:spcPct val="90000"/>
              </a:lnSpc>
              <a:buFont typeface="Arial" charset="0"/>
              <a:buNone/>
              <a:defRPr/>
            </a:pPr>
            <a:r>
              <a:rPr lang="en-US" sz="2600" b="1" dirty="0" smtClean="0"/>
              <a:t>Background: </a:t>
            </a:r>
            <a:r>
              <a:rPr lang="en-US" sz="2600" dirty="0" smtClean="0"/>
              <a:t>Several faculty members from land grant institutions will attend the national conference of 1862 professionals as an opportunity to network with colleagues from other states and learn of programs being developed that may be of use in the southern region.  The meeting will be held in the beautiful state of North Carolina at the NCSU campus in the spring.  Tours are planned to see demonstrations of successful program development activities.  Outdoor receptions will be held each night to enjoy the warm weather.  Faculty members are encouraged to register.</a:t>
            </a:r>
          </a:p>
          <a:p>
            <a:pPr eaLnBrk="1" hangingPunct="1">
              <a:lnSpc>
                <a:spcPct val="90000"/>
              </a:lnSpc>
              <a:buFont typeface="Arial" charset="0"/>
              <a:buNone/>
              <a:defRPr/>
            </a:pPr>
            <a:endParaRPr lang="en-US" sz="2600" dirty="0" smtClean="0"/>
          </a:p>
          <a:p>
            <a:pPr eaLnBrk="1" hangingPunct="1">
              <a:lnSpc>
                <a:spcPct val="90000"/>
              </a:lnSpc>
              <a:buFont typeface="Arial" charset="0"/>
              <a:buNone/>
              <a:defRPr/>
            </a:pPr>
            <a:r>
              <a:rPr lang="en-US" sz="2600" b="1" dirty="0" smtClean="0"/>
              <a:t>Committee: </a:t>
            </a:r>
            <a:r>
              <a:rPr lang="en-US" sz="2600" dirty="0" smtClean="0"/>
              <a:t>Phantom</a:t>
            </a:r>
          </a:p>
          <a:p>
            <a:pPr eaLnBrk="1" hangingPunct="1">
              <a:lnSpc>
                <a:spcPct val="90000"/>
              </a:lnSpc>
              <a:buFont typeface="Arial" charset="0"/>
              <a:buNone/>
              <a:defRPr/>
            </a:pPr>
            <a:endParaRPr lang="en-US" sz="2600" dirty="0" smtClean="0"/>
          </a:p>
          <a:p>
            <a:pPr eaLnBrk="1" hangingPunct="1">
              <a:lnSpc>
                <a:spcPct val="90000"/>
              </a:lnSpc>
              <a:buFont typeface="Arial" charset="0"/>
              <a:buNone/>
              <a:defRPr/>
            </a:pPr>
            <a:r>
              <a:rPr lang="en-US" sz="2600" b="1" dirty="0" smtClean="0"/>
              <a:t>Timeline:</a:t>
            </a:r>
            <a:r>
              <a:rPr lang="en-US" sz="2600" dirty="0" smtClean="0"/>
              <a:t> </a:t>
            </a:r>
            <a:r>
              <a:rPr lang="en-US" sz="2600" dirty="0" smtClean="0"/>
              <a:t>2013</a:t>
            </a:r>
            <a:endParaRPr lang="en-US" sz="2600" dirty="0" smtClean="0"/>
          </a:p>
          <a:p>
            <a:pPr eaLnBrk="1" hangingPunct="1">
              <a:buFont typeface="Arial" charset="0"/>
              <a:buNone/>
              <a:defRPr/>
            </a:pPr>
            <a:endParaRPr lang="en-US" dirty="0"/>
          </a:p>
        </p:txBody>
      </p:sp>
      <p:sp>
        <p:nvSpPr>
          <p:cNvPr id="4" name="Rounded Rectangular Callout 3"/>
          <p:cNvSpPr/>
          <p:nvPr/>
        </p:nvSpPr>
        <p:spPr>
          <a:xfrm rot="19804111">
            <a:off x="620505" y="2406253"/>
            <a:ext cx="1031875" cy="914400"/>
          </a:xfrm>
          <a:prstGeom prst="wedgeRoundRectCallout">
            <a:avLst>
              <a:gd name="adj1" fmla="val 125065"/>
              <a:gd name="adj2" fmla="val 4217"/>
              <a:gd name="adj3"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Narrow focus</a:t>
            </a:r>
          </a:p>
        </p:txBody>
      </p:sp>
      <p:sp>
        <p:nvSpPr>
          <p:cNvPr id="5" name="Rounded Rectangular Callout 4"/>
          <p:cNvSpPr/>
          <p:nvPr/>
        </p:nvSpPr>
        <p:spPr>
          <a:xfrm>
            <a:off x="685800" y="4419600"/>
            <a:ext cx="1219200" cy="457200"/>
          </a:xfrm>
          <a:prstGeom prst="wedgeRoundRectCallout">
            <a:avLst>
              <a:gd name="adj1" fmla="val 94505"/>
              <a:gd name="adj2" fmla="val -116492"/>
              <a:gd name="adj3"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Verbose</a:t>
            </a:r>
          </a:p>
        </p:txBody>
      </p:sp>
      <p:sp>
        <p:nvSpPr>
          <p:cNvPr id="6" name="Rounded Rectangular Callout 5"/>
          <p:cNvSpPr/>
          <p:nvPr/>
        </p:nvSpPr>
        <p:spPr>
          <a:xfrm>
            <a:off x="6248400" y="5334000"/>
            <a:ext cx="1981200" cy="1371600"/>
          </a:xfrm>
          <a:prstGeom prst="wedgeRoundRectCallout">
            <a:avLst>
              <a:gd name="adj1" fmla="val -88235"/>
              <a:gd name="adj2" fmla="val -54926"/>
              <a:gd name="adj3"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Does not provide interesting information on committee work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Agenda</a:t>
            </a:r>
            <a:endParaRPr lang="en-US" dirty="0" smtClean="0"/>
          </a:p>
        </p:txBody>
      </p:sp>
      <p:sp>
        <p:nvSpPr>
          <p:cNvPr id="4099" name="Content Placeholder 2"/>
          <p:cNvSpPr>
            <a:spLocks noGrp="1"/>
          </p:cNvSpPr>
          <p:nvPr>
            <p:ph idx="1"/>
          </p:nvPr>
        </p:nvSpPr>
        <p:spPr>
          <a:xfrm>
            <a:off x="2209800" y="2438400"/>
            <a:ext cx="6705600" cy="3840163"/>
          </a:xfrm>
        </p:spPr>
        <p:txBody>
          <a:bodyPr/>
          <a:lstStyle/>
          <a:p>
            <a:r>
              <a:rPr lang="en-US" dirty="0" smtClean="0"/>
              <a:t>Conference Program</a:t>
            </a:r>
          </a:p>
          <a:p>
            <a:r>
              <a:rPr lang="en-US" dirty="0" smtClean="0"/>
              <a:t>Housekeeping Items and Deadlines</a:t>
            </a:r>
          </a:p>
          <a:p>
            <a:r>
              <a:rPr lang="en-US" dirty="0" smtClean="0"/>
              <a:t>Action and Information Items</a:t>
            </a:r>
          </a:p>
          <a:p>
            <a:r>
              <a:rPr lang="en-US" dirty="0" smtClean="0"/>
              <a:t>Evaluation of PLN </a:t>
            </a:r>
          </a:p>
        </p:txBody>
      </p:sp>
      <p:pic>
        <p:nvPicPr>
          <p:cNvPr id="34817" name="Picture 1" descr="C:\Documents and Settings\rachelw\Local Settings\Temporary Internet Files\Content.IE5\XS92VMBC\MP900405396[1].jpg"/>
          <p:cNvPicPr>
            <a:picLocks noChangeAspect="1" noChangeArrowheads="1"/>
          </p:cNvPicPr>
          <p:nvPr/>
        </p:nvPicPr>
        <p:blipFill>
          <a:blip r:embed="rId3" cstate="print"/>
          <a:srcRect/>
          <a:stretch>
            <a:fillRect/>
          </a:stretch>
        </p:blipFill>
        <p:spPr bwMode="auto">
          <a:xfrm>
            <a:off x="6096000" y="4528458"/>
            <a:ext cx="2895600" cy="20682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Accomplishment Slide</a:t>
            </a:r>
            <a:endParaRPr lang="en-US" dirty="0"/>
          </a:p>
        </p:txBody>
      </p:sp>
      <p:sp>
        <p:nvSpPr>
          <p:cNvPr id="3" name="Content Placeholder 2"/>
          <p:cNvSpPr>
            <a:spLocks noGrp="1"/>
          </p:cNvSpPr>
          <p:nvPr>
            <p:ph idx="1"/>
          </p:nvPr>
        </p:nvSpPr>
        <p:spPr/>
        <p:txBody>
          <a:bodyPr/>
          <a:lstStyle/>
          <a:p>
            <a:r>
              <a:rPr lang="en-US" dirty="0" smtClean="0"/>
              <a:t>2-3 bullets describing major accomplishments of the committee</a:t>
            </a:r>
          </a:p>
          <a:p>
            <a:r>
              <a:rPr lang="en-US" dirty="0" smtClean="0"/>
              <a:t>Short, to the point</a:t>
            </a:r>
          </a:p>
          <a:p>
            <a:r>
              <a:rPr lang="en-US" dirty="0" smtClean="0"/>
              <a:t>Draw from past year’s Plan of Work</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Accomplishment Examples</a:t>
            </a:r>
            <a:endParaRPr lang="en-US" dirty="0"/>
          </a:p>
        </p:txBody>
      </p:sp>
      <p:sp>
        <p:nvSpPr>
          <p:cNvPr id="3" name="Content Placeholder 2"/>
          <p:cNvSpPr>
            <a:spLocks noGrp="1"/>
          </p:cNvSpPr>
          <p:nvPr>
            <p:ph idx="1"/>
          </p:nvPr>
        </p:nvSpPr>
        <p:spPr>
          <a:xfrm>
            <a:off x="1981200" y="1981200"/>
            <a:ext cx="6705600" cy="4144963"/>
          </a:xfrm>
        </p:spPr>
        <p:txBody>
          <a:bodyPr/>
          <a:lstStyle/>
          <a:p>
            <a:r>
              <a:rPr lang="en-US" sz="2800" dirty="0" smtClean="0"/>
              <a:t>Established a multi-state grant writing team on food safety.</a:t>
            </a:r>
          </a:p>
          <a:p>
            <a:r>
              <a:rPr lang="en-US" sz="2800" dirty="0" smtClean="0"/>
              <a:t>Identified three common indicators for committee use across the South.</a:t>
            </a:r>
          </a:p>
          <a:p>
            <a:r>
              <a:rPr lang="en-US" sz="2800" dirty="0" smtClean="0"/>
              <a:t>Completed a position paper on the value and impact of integrated strategic communications.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C:\Documents and Settings\rachelw\Local Settings\Temporary Internet Files\Content.IE5\G9EDH18V\MP900407016[1].jpg"/>
          <p:cNvPicPr>
            <a:picLocks noChangeAspect="1" noChangeArrowheads="1"/>
          </p:cNvPicPr>
          <p:nvPr/>
        </p:nvPicPr>
        <p:blipFill>
          <a:blip r:embed="rId2" cstate="print"/>
          <a:srcRect/>
          <a:stretch>
            <a:fillRect/>
          </a:stretch>
        </p:blipFill>
        <p:spPr bwMode="auto">
          <a:xfrm flipH="1">
            <a:off x="5334000" y="4267200"/>
            <a:ext cx="3581400" cy="2386668"/>
          </a:xfrm>
          <a:prstGeom prst="ellipse">
            <a:avLst/>
          </a:prstGeom>
          <a:ln>
            <a:noFill/>
          </a:ln>
          <a:effectLst>
            <a:softEdge rad="112500"/>
          </a:effectLst>
        </p:spPr>
      </p:pic>
      <p:sp>
        <p:nvSpPr>
          <p:cNvPr id="23555" name="Title 1"/>
          <p:cNvSpPr>
            <a:spLocks noGrp="1"/>
          </p:cNvSpPr>
          <p:nvPr>
            <p:ph type="title"/>
          </p:nvPr>
        </p:nvSpPr>
        <p:spPr/>
        <p:txBody>
          <a:bodyPr/>
          <a:lstStyle/>
          <a:p>
            <a:pPr eaLnBrk="1" hangingPunct="1"/>
            <a:r>
              <a:rPr lang="en-US" smtClean="0">
                <a:latin typeface="Arial" charset="0"/>
                <a:cs typeface="Arial" charset="0"/>
              </a:rPr>
              <a:t>Evaluations</a:t>
            </a:r>
          </a:p>
        </p:txBody>
      </p:sp>
      <p:sp>
        <p:nvSpPr>
          <p:cNvPr id="23556" name="Content Placeholder 2"/>
          <p:cNvSpPr>
            <a:spLocks noGrp="1"/>
          </p:cNvSpPr>
          <p:nvPr>
            <p:ph idx="1"/>
          </p:nvPr>
        </p:nvSpPr>
        <p:spPr>
          <a:xfrm>
            <a:off x="2057400" y="2209800"/>
            <a:ext cx="6858000" cy="3200400"/>
          </a:xfrm>
        </p:spPr>
        <p:txBody>
          <a:bodyPr/>
          <a:lstStyle/>
          <a:p>
            <a:pPr eaLnBrk="1" hangingPunct="1"/>
            <a:r>
              <a:rPr lang="en-US" dirty="0" smtClean="0">
                <a:latin typeface="Arial" charset="0"/>
                <a:cs typeface="Arial" charset="0"/>
              </a:rPr>
              <a:t>Online-Based Survey</a:t>
            </a:r>
          </a:p>
          <a:p>
            <a:pPr eaLnBrk="1" hangingPunct="1"/>
            <a:r>
              <a:rPr lang="en-US" dirty="0" smtClean="0">
                <a:latin typeface="Arial" charset="0"/>
                <a:cs typeface="Arial" charset="0"/>
              </a:rPr>
              <a:t>Will be launched Thursday morning (August 22</a:t>
            </a:r>
            <a:r>
              <a:rPr lang="en-US" baseline="30000" dirty="0" smtClean="0">
                <a:latin typeface="Arial" charset="0"/>
                <a:cs typeface="Arial" charset="0"/>
              </a:rPr>
              <a:t>nd</a:t>
            </a:r>
            <a:r>
              <a:rPr lang="en-US" dirty="0" smtClean="0">
                <a:latin typeface="Arial" charset="0"/>
                <a:cs typeface="Arial" charset="0"/>
              </a:rPr>
              <a:t>)</a:t>
            </a:r>
          </a:p>
          <a:p>
            <a:pPr eaLnBrk="1" hangingPunct="1"/>
            <a:r>
              <a:rPr lang="en-US" dirty="0" smtClean="0">
                <a:latin typeface="Arial" charset="0"/>
                <a:cs typeface="Arial" charset="0"/>
              </a:rPr>
              <a:t>Encourage participation</a:t>
            </a:r>
          </a:p>
          <a:p>
            <a:pPr eaLnBrk="1" hangingPunct="1"/>
            <a:r>
              <a:rPr lang="en-US" dirty="0" smtClean="0">
                <a:latin typeface="Arial" charset="0"/>
                <a:cs typeface="Arial" charset="0"/>
              </a:rPr>
              <a:t>The data is used</a:t>
            </a:r>
          </a:p>
          <a:p>
            <a:pPr algn="ct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latin typeface="Arial" charset="0"/>
                <a:cs typeface="Arial" charset="0"/>
              </a:rPr>
              <a:t>Questions?</a:t>
            </a:r>
          </a:p>
        </p:txBody>
      </p:sp>
      <p:sp>
        <p:nvSpPr>
          <p:cNvPr id="24579" name="Content Placeholder 2"/>
          <p:cNvSpPr>
            <a:spLocks noGrp="1"/>
          </p:cNvSpPr>
          <p:nvPr>
            <p:ph idx="1"/>
          </p:nvPr>
        </p:nvSpPr>
        <p:spPr/>
        <p:txBody>
          <a:bodyPr/>
          <a:lstStyle/>
          <a:p>
            <a:pPr eaLnBrk="1" hangingPunct="1"/>
            <a:endParaRPr lang="en-US" smtClean="0">
              <a:latin typeface="Arial" charset="0"/>
              <a:cs typeface="Arial" charset="0"/>
            </a:endParaRPr>
          </a:p>
          <a:p>
            <a:pPr eaLnBrk="1" hangingPunct="1"/>
            <a:endParaRPr lang="en-US" smtClean="0">
              <a:latin typeface="Arial" charset="0"/>
              <a:cs typeface="Arial" charset="0"/>
            </a:endParaRPr>
          </a:p>
        </p:txBody>
      </p:sp>
      <p:pic>
        <p:nvPicPr>
          <p:cNvPr id="24580" name="Picture 4" descr="PLNLogo.gif"/>
          <p:cNvPicPr>
            <a:picLocks noChangeAspect="1"/>
          </p:cNvPicPr>
          <p:nvPr/>
        </p:nvPicPr>
        <p:blipFill>
          <a:blip r:embed="rId2" cstate="print"/>
          <a:srcRect/>
          <a:stretch>
            <a:fillRect/>
          </a:stretch>
        </p:blipFill>
        <p:spPr bwMode="auto">
          <a:xfrm>
            <a:off x="3276600" y="2514600"/>
            <a:ext cx="5181600" cy="30166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Autofit/>
          </a:bodyPr>
          <a:lstStyle/>
          <a:p>
            <a:r>
              <a:rPr lang="en-US" sz="3200" dirty="0" smtClean="0">
                <a:latin typeface="Arial" charset="0"/>
                <a:cs typeface="Arial" charset="0"/>
              </a:rPr>
              <a:t>Conference Highlights</a:t>
            </a:r>
            <a:br>
              <a:rPr lang="en-US" sz="3200" dirty="0" smtClean="0">
                <a:latin typeface="Arial" charset="0"/>
                <a:cs typeface="Arial" charset="0"/>
              </a:rPr>
            </a:br>
            <a:r>
              <a:rPr lang="en-US" sz="3200" dirty="0" smtClean="0">
                <a:latin typeface="Arial" charset="0"/>
                <a:cs typeface="Arial" charset="0"/>
              </a:rPr>
              <a:t>Monday, August 19th </a:t>
            </a:r>
          </a:p>
        </p:txBody>
      </p:sp>
      <p:sp>
        <p:nvSpPr>
          <p:cNvPr id="5" name="Content Placeholder 4"/>
          <p:cNvSpPr>
            <a:spLocks noGrp="1"/>
          </p:cNvSpPr>
          <p:nvPr>
            <p:ph idx="1"/>
          </p:nvPr>
        </p:nvSpPr>
        <p:spPr>
          <a:xfrm>
            <a:off x="2514600" y="2286000"/>
            <a:ext cx="6248400" cy="3840163"/>
          </a:xfrm>
        </p:spPr>
        <p:txBody>
          <a:bodyPr/>
          <a:lstStyle/>
          <a:p>
            <a:r>
              <a:rPr lang="en-US" sz="2800" b="1" dirty="0" smtClean="0">
                <a:latin typeface="Arial" charset="0"/>
                <a:cs typeface="Arial" charset="0"/>
              </a:rPr>
              <a:t>1:30</a:t>
            </a:r>
            <a:r>
              <a:rPr lang="en-US" sz="2800" dirty="0" smtClean="0">
                <a:latin typeface="Arial" charset="0"/>
                <a:cs typeface="Arial" charset="0"/>
              </a:rPr>
              <a:t>  Urban Task Force Pre-Conference Tour</a:t>
            </a:r>
          </a:p>
          <a:p>
            <a:pPr>
              <a:buNone/>
            </a:pPr>
            <a:endParaRPr lang="en-US" sz="2800" dirty="0" smtClean="0">
              <a:latin typeface="Arial" charset="0"/>
              <a:cs typeface="Arial" charset="0"/>
            </a:endParaRPr>
          </a:p>
          <a:p>
            <a:r>
              <a:rPr lang="en-US" sz="2800" b="1" dirty="0" smtClean="0">
                <a:latin typeface="Arial" charset="0"/>
                <a:cs typeface="Arial" charset="0"/>
              </a:rPr>
              <a:t>3:30</a:t>
            </a:r>
            <a:r>
              <a:rPr lang="en-US" sz="2800" dirty="0" smtClean="0">
                <a:latin typeface="Arial" charset="0"/>
                <a:cs typeface="Arial" charset="0"/>
              </a:rPr>
              <a:t>  PLC Meeting with Committee Chairs and Vice-Chairs</a:t>
            </a:r>
          </a:p>
          <a:p>
            <a:pPr>
              <a:buNone/>
            </a:pPr>
            <a:endParaRPr lang="en-US" sz="2800" dirty="0" smtClean="0">
              <a:latin typeface="Arial" charset="0"/>
              <a:cs typeface="Arial" charset="0"/>
            </a:endParaRPr>
          </a:p>
          <a:p>
            <a:r>
              <a:rPr lang="en-US" sz="2800" b="1" dirty="0" smtClean="0">
                <a:latin typeface="Arial" charset="0"/>
                <a:cs typeface="Arial" charset="0"/>
              </a:rPr>
              <a:t>5:00  </a:t>
            </a:r>
            <a:r>
              <a:rPr lang="en-US" sz="2800" dirty="0" smtClean="0">
                <a:latin typeface="Arial" charset="0"/>
                <a:cs typeface="Arial" charset="0"/>
              </a:rPr>
              <a:t>Newcomer Orientation</a:t>
            </a:r>
          </a:p>
          <a:p>
            <a:pPr>
              <a:buNone/>
            </a:pPr>
            <a:endParaRPr lang="en-US" sz="2800" dirty="0" smtClean="0">
              <a:latin typeface="Arial" charset="0"/>
              <a:cs typeface="Arial" charset="0"/>
            </a:endParaRPr>
          </a:p>
          <a:p>
            <a:pPr>
              <a:buNone/>
            </a:pPr>
            <a:endParaRPr lang="en-US" sz="2800" dirty="0"/>
          </a:p>
        </p:txBody>
      </p:sp>
      <p:pic>
        <p:nvPicPr>
          <p:cNvPr id="1026" name="Picture 2" descr="C:\Users\rachelw\AppData\Local\Microsoft\Windows\Temporary Internet Files\Content.IE5\FCD1B7AT\MP9004402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23600" flipH="1">
            <a:off x="532567" y="2978198"/>
            <a:ext cx="1594545" cy="26150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normAutofit/>
          </a:bodyPr>
          <a:lstStyle/>
          <a:p>
            <a:pPr eaLnBrk="1" hangingPunct="1"/>
            <a:r>
              <a:rPr lang="en-US" sz="2800" dirty="0" smtClean="0">
                <a:latin typeface="Arial" charset="0"/>
                <a:cs typeface="Arial" charset="0"/>
              </a:rPr>
              <a:t>Conference Highlights</a:t>
            </a:r>
            <a:br>
              <a:rPr lang="en-US" sz="2800" dirty="0" smtClean="0">
                <a:latin typeface="Arial" charset="0"/>
                <a:cs typeface="Arial" charset="0"/>
              </a:rPr>
            </a:br>
            <a:r>
              <a:rPr lang="en-US" sz="2800" dirty="0" smtClean="0">
                <a:latin typeface="Arial" charset="0"/>
                <a:cs typeface="Arial" charset="0"/>
              </a:rPr>
              <a:t>Tuesday, August 20th  </a:t>
            </a:r>
          </a:p>
        </p:txBody>
      </p:sp>
      <p:sp>
        <p:nvSpPr>
          <p:cNvPr id="6148" name="Content Placeholder 2"/>
          <p:cNvSpPr>
            <a:spLocks noGrp="1"/>
          </p:cNvSpPr>
          <p:nvPr>
            <p:ph idx="1"/>
          </p:nvPr>
        </p:nvSpPr>
        <p:spPr/>
        <p:txBody>
          <a:bodyPr>
            <a:normAutofit/>
          </a:bodyPr>
          <a:lstStyle/>
          <a:p>
            <a:pPr algn="ctr" eaLnBrk="1" hangingPunct="1">
              <a:buNone/>
            </a:pPr>
            <a:r>
              <a:rPr lang="en-US" sz="2800" dirty="0" smtClean="0">
                <a:latin typeface="Arial" charset="0"/>
                <a:cs typeface="Arial" charset="0"/>
              </a:rPr>
              <a:t>Opening Session</a:t>
            </a:r>
          </a:p>
          <a:p>
            <a:pPr algn="ctr" eaLnBrk="1" hangingPunct="1">
              <a:buNone/>
            </a:pPr>
            <a:r>
              <a:rPr lang="en-US" sz="2800" dirty="0" smtClean="0">
                <a:latin typeface="Arial" charset="0"/>
                <a:cs typeface="Arial" charset="0"/>
              </a:rPr>
              <a:t> </a:t>
            </a:r>
          </a:p>
          <a:p>
            <a:pPr eaLnBrk="1" hangingPunct="1">
              <a:buFont typeface="Arial" pitchFamily="34" charset="0"/>
              <a:buChar char="•"/>
            </a:pPr>
            <a:r>
              <a:rPr lang="en-US" sz="2800" dirty="0" smtClean="0">
                <a:latin typeface="Arial" charset="0"/>
                <a:cs typeface="Arial" charset="0"/>
              </a:rPr>
              <a:t>Amy Lynch</a:t>
            </a:r>
            <a:endParaRPr lang="en-US" sz="2400" dirty="0" smtClean="0">
              <a:latin typeface="Arial" charset="0"/>
              <a:cs typeface="Arial" charset="0"/>
            </a:endParaRPr>
          </a:p>
          <a:p>
            <a:pPr eaLnBrk="1" hangingPunct="1">
              <a:buFont typeface="Arial" pitchFamily="34" charset="0"/>
              <a:buChar char="•"/>
            </a:pPr>
            <a:r>
              <a:rPr lang="en-US" sz="2800" dirty="0" smtClean="0">
                <a:latin typeface="Arial" charset="0"/>
                <a:cs typeface="Arial" charset="0"/>
              </a:rPr>
              <a:t>Round Table Discussions</a:t>
            </a:r>
          </a:p>
          <a:p>
            <a:pPr eaLnBrk="1" hangingPunct="1">
              <a:buFont typeface="Arial" pitchFamily="34" charset="0"/>
              <a:buChar char="•"/>
            </a:pPr>
            <a:endParaRPr lang="en-US" sz="2800" dirty="0" smtClean="0">
              <a:latin typeface="Arial" charset="0"/>
              <a:cs typeface="Arial" charset="0"/>
            </a:endParaRPr>
          </a:p>
          <a:p>
            <a:pPr eaLnBrk="1" hangingPunct="1">
              <a:buFont typeface="Arial" pitchFamily="34" charset="0"/>
              <a:buChar char="•"/>
            </a:pPr>
            <a:r>
              <a:rPr lang="en-US" sz="2800" dirty="0" smtClean="0">
                <a:latin typeface="Arial" charset="0"/>
                <a:cs typeface="Arial" charset="0"/>
              </a:rPr>
              <a:t>Break-out Sessions</a:t>
            </a:r>
          </a:p>
          <a:p>
            <a:pPr lvl="1">
              <a:buFont typeface="Arial" pitchFamily="34" charset="0"/>
              <a:buChar char="•"/>
            </a:pPr>
            <a:r>
              <a:rPr lang="en-US" sz="2400" dirty="0" smtClean="0">
                <a:latin typeface="Arial" charset="0"/>
                <a:cs typeface="Arial" charset="0"/>
              </a:rPr>
              <a:t>10:30 – noon</a:t>
            </a:r>
          </a:p>
          <a:p>
            <a:pPr lvl="1">
              <a:buFont typeface="Arial" pitchFamily="34" charset="0"/>
              <a:buChar char="•"/>
            </a:pPr>
            <a:r>
              <a:rPr lang="en-US" sz="2400" dirty="0" smtClean="0">
                <a:latin typeface="Arial" charset="0"/>
                <a:cs typeface="Arial" charset="0"/>
              </a:rPr>
              <a:t>1:30 – 3:00</a:t>
            </a:r>
          </a:p>
          <a:p>
            <a:pPr eaLnBrk="1" hangingPunct="1">
              <a:buNone/>
            </a:pPr>
            <a:endParaRPr lang="en-US" sz="2800" dirty="0" smtClean="0">
              <a:latin typeface="Arial" charset="0"/>
              <a:cs typeface="Arial" charset="0"/>
            </a:endParaRPr>
          </a:p>
          <a:p>
            <a:pPr eaLnBrk="1" hangingPunct="1">
              <a:buFont typeface="Arial" charset="0"/>
              <a:buNone/>
            </a:pPr>
            <a:endParaRPr lang="en-US" dirty="0" smtClean="0">
              <a:latin typeface="Arial" charset="0"/>
              <a:cs typeface="Arial" charset="0"/>
            </a:endParaRPr>
          </a:p>
        </p:txBody>
      </p:sp>
      <p:sp>
        <p:nvSpPr>
          <p:cNvPr id="3" name="TextBox 2"/>
          <p:cNvSpPr txBox="1"/>
          <p:nvPr/>
        </p:nvSpPr>
        <p:spPr>
          <a:xfrm rot="19818567">
            <a:off x="320420" y="4779575"/>
            <a:ext cx="1737454" cy="1754326"/>
          </a:xfrm>
          <a:prstGeom prst="rect">
            <a:avLst/>
          </a:prstGeom>
          <a:noFill/>
        </p:spPr>
        <p:txBody>
          <a:bodyPr wrap="square" rtlCol="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Please</a:t>
            </a:r>
            <a:endParaRPr lang="en-US" dirty="0" smtClean="0"/>
          </a:p>
          <a:p>
            <a:pPr algn="ctr"/>
            <a:r>
              <a:rPr lang="en-US" dirty="0" smtClean="0"/>
              <a:t>Your committee’s computer &amp; projector needed </a:t>
            </a:r>
            <a:endParaRPr lang="en-US" dirty="0"/>
          </a:p>
        </p:txBody>
      </p:sp>
      <p:pic>
        <p:nvPicPr>
          <p:cNvPr id="2051" name="Picture 3" descr="C:\Users\rachelw\AppData\Local\Microsoft\Windows\Temporary Internet Files\Content.IE5\FCD1B7AT\MP9004425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941"/>
          <a:stretch/>
        </p:blipFill>
        <p:spPr bwMode="auto">
          <a:xfrm>
            <a:off x="6172200" y="4227286"/>
            <a:ext cx="2514038" cy="2325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05000" y="228600"/>
            <a:ext cx="6931152" cy="914400"/>
          </a:xfrm>
        </p:spPr>
        <p:txBody>
          <a:bodyPr>
            <a:normAutofit fontScale="90000"/>
          </a:bodyPr>
          <a:lstStyle/>
          <a:p>
            <a:pPr eaLnBrk="1" hangingPunct="1"/>
            <a:r>
              <a:rPr lang="en-US" dirty="0" smtClean="0">
                <a:latin typeface="Arial" charset="0"/>
                <a:cs typeface="Arial" charset="0"/>
              </a:rPr>
              <a:t>Time with </a:t>
            </a:r>
            <a:br>
              <a:rPr lang="en-US" dirty="0" smtClean="0">
                <a:latin typeface="Arial" charset="0"/>
                <a:cs typeface="Arial" charset="0"/>
              </a:rPr>
            </a:br>
            <a:r>
              <a:rPr lang="en-US" dirty="0" smtClean="0">
                <a:latin typeface="Arial" charset="0"/>
                <a:cs typeface="Arial" charset="0"/>
              </a:rPr>
              <a:t>Administrative Advisors</a:t>
            </a:r>
          </a:p>
        </p:txBody>
      </p:sp>
      <p:sp>
        <p:nvSpPr>
          <p:cNvPr id="8195" name="Content Placeholder 2"/>
          <p:cNvSpPr>
            <a:spLocks noGrp="1"/>
          </p:cNvSpPr>
          <p:nvPr>
            <p:ph idx="1"/>
          </p:nvPr>
        </p:nvSpPr>
        <p:spPr>
          <a:xfrm>
            <a:off x="2590800" y="2286000"/>
            <a:ext cx="2971800" cy="3429000"/>
          </a:xfrm>
        </p:spPr>
        <p:txBody>
          <a:bodyPr/>
          <a:lstStyle/>
          <a:p>
            <a:pPr eaLnBrk="1" hangingPunct="1"/>
            <a:r>
              <a:rPr lang="en-US" dirty="0" smtClean="0">
                <a:latin typeface="Arial" charset="0"/>
                <a:cs typeface="Arial" charset="0"/>
              </a:rPr>
              <a:t>Tuesday  3:30 – 5:00</a:t>
            </a:r>
          </a:p>
          <a:p>
            <a:pPr lvl="1" eaLnBrk="1" hangingPunct="1">
              <a:buFont typeface="Arial" charset="0"/>
              <a:buNone/>
            </a:pPr>
            <a:endParaRPr lang="en-US" dirty="0" smtClean="0">
              <a:latin typeface="Arial" charset="0"/>
              <a:cs typeface="Arial" charset="0"/>
            </a:endParaRPr>
          </a:p>
          <a:p>
            <a:pPr eaLnBrk="1" hangingPunct="1"/>
            <a:r>
              <a:rPr lang="en-US" dirty="0" smtClean="0">
                <a:latin typeface="Arial" charset="0"/>
                <a:cs typeface="Arial" charset="0"/>
              </a:rPr>
              <a:t>Wednesday  1:30 – 5:00</a:t>
            </a:r>
          </a:p>
          <a:p>
            <a:pPr eaLnBrk="1" hangingPunct="1"/>
            <a:endParaRPr lang="en-US" dirty="0" smtClean="0">
              <a:latin typeface="Arial" charset="0"/>
              <a:cs typeface="Arial" charset="0"/>
            </a:endParaRPr>
          </a:p>
          <a:p>
            <a:pPr lvl="1" eaLnBrk="1" hangingPunct="1">
              <a:buFont typeface="Arial" charset="0"/>
              <a:buNone/>
            </a:pPr>
            <a:endParaRPr lang="en-US" dirty="0" smtClean="0">
              <a:latin typeface="Arial" charset="0"/>
              <a:cs typeface="Arial" charset="0"/>
            </a:endParaRPr>
          </a:p>
        </p:txBody>
      </p:sp>
      <p:pic>
        <p:nvPicPr>
          <p:cNvPr id="3074" name="Picture 2" descr="C:\Documents and Settings\rachelw\Local Settings\Temporary Internet Files\Content.IE5\9QTVMVDD\MP900400986[1].jpg"/>
          <p:cNvPicPr>
            <a:picLocks noChangeAspect="1" noChangeArrowheads="1"/>
          </p:cNvPicPr>
          <p:nvPr/>
        </p:nvPicPr>
        <p:blipFill>
          <a:blip r:embed="rId2" cstate="print"/>
          <a:srcRect/>
          <a:stretch>
            <a:fillRect/>
          </a:stretch>
        </p:blipFill>
        <p:spPr bwMode="auto">
          <a:xfrm>
            <a:off x="6172200" y="2438400"/>
            <a:ext cx="2504661" cy="3131591"/>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59752" cy="990600"/>
          </a:xfrm>
        </p:spPr>
        <p:txBody>
          <a:bodyPr>
            <a:normAutofit fontScale="90000"/>
          </a:bodyPr>
          <a:lstStyle/>
          <a:p>
            <a:pPr eaLnBrk="1" hangingPunct="1">
              <a:defRPr/>
            </a:pPr>
            <a:r>
              <a:rPr lang="en-US" dirty="0" smtClean="0">
                <a:latin typeface="+mn-lt"/>
              </a:rPr>
              <a:t>Housekeeping Items:  </a:t>
            </a:r>
            <a:br>
              <a:rPr lang="en-US" dirty="0" smtClean="0">
                <a:latin typeface="+mn-lt"/>
              </a:rPr>
            </a:br>
            <a:r>
              <a:rPr lang="en-US" dirty="0" smtClean="0">
                <a:latin typeface="+mn-lt"/>
              </a:rPr>
              <a:t>State Reports:  Optional </a:t>
            </a:r>
            <a:endParaRPr lang="en-US" dirty="0">
              <a:latin typeface="+mn-lt"/>
            </a:endParaRPr>
          </a:p>
        </p:txBody>
      </p:sp>
      <p:sp>
        <p:nvSpPr>
          <p:cNvPr id="9219" name="Content Placeholder 2"/>
          <p:cNvSpPr>
            <a:spLocks noGrp="1"/>
          </p:cNvSpPr>
          <p:nvPr>
            <p:ph idx="1"/>
          </p:nvPr>
        </p:nvSpPr>
        <p:spPr>
          <a:xfrm>
            <a:off x="2895600" y="2928366"/>
            <a:ext cx="4876800" cy="2286000"/>
          </a:xfrm>
        </p:spPr>
        <p:txBody>
          <a:bodyPr/>
          <a:lstStyle/>
          <a:p>
            <a:pPr marL="0" indent="0" eaLnBrk="1" hangingPunct="1">
              <a:buNone/>
            </a:pPr>
            <a:r>
              <a:rPr lang="en-US" sz="4000" dirty="0" smtClean="0">
                <a:latin typeface="Arial" charset="0"/>
                <a:cs typeface="Arial" charset="0"/>
              </a:rPr>
              <a:t>Committee’s Choice</a:t>
            </a:r>
          </a:p>
        </p:txBody>
      </p:sp>
      <p:pic>
        <p:nvPicPr>
          <p:cNvPr id="32770" name="Picture 2" descr="C:\Documents and Settings\rachelw\Local Settings\Temporary Internet Files\Content.IE5\G9EDH18V\MP900175372[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886200" y="3962400"/>
            <a:ext cx="2855777" cy="18943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07352" cy="990600"/>
          </a:xfrm>
        </p:spPr>
        <p:txBody>
          <a:bodyPr>
            <a:normAutofit fontScale="90000"/>
          </a:bodyPr>
          <a:lstStyle/>
          <a:p>
            <a:pPr eaLnBrk="1" hangingPunct="1">
              <a:defRPr/>
            </a:pPr>
            <a:r>
              <a:rPr lang="en-US" dirty="0" smtClean="0"/>
              <a:t>Housekeeping Items: </a:t>
            </a:r>
            <a:br>
              <a:rPr lang="en-US" dirty="0" smtClean="0"/>
            </a:br>
            <a:r>
              <a:rPr lang="en-US" dirty="0" smtClean="0"/>
              <a:t>Update 2012 Plan of Work</a:t>
            </a:r>
            <a:endParaRPr lang="en-US" sz="3100" i="1" dirty="0"/>
          </a:p>
        </p:txBody>
      </p:sp>
      <p:sp>
        <p:nvSpPr>
          <p:cNvPr id="11267" name="Content Placeholder 2"/>
          <p:cNvSpPr>
            <a:spLocks noGrp="1"/>
          </p:cNvSpPr>
          <p:nvPr>
            <p:ph idx="1"/>
          </p:nvPr>
        </p:nvSpPr>
        <p:spPr>
          <a:xfrm>
            <a:off x="2133600" y="2209800"/>
            <a:ext cx="7315200" cy="4648200"/>
          </a:xfrm>
        </p:spPr>
        <p:txBody>
          <a:bodyPr/>
          <a:lstStyle/>
          <a:p>
            <a:pPr eaLnBrk="1" hangingPunct="1"/>
            <a:r>
              <a:rPr lang="en-US" sz="2400" dirty="0" smtClean="0">
                <a:latin typeface="Arial" charset="0"/>
                <a:cs typeface="Arial" charset="0"/>
              </a:rPr>
              <a:t>Due Thursday, August 22nd </a:t>
            </a:r>
          </a:p>
          <a:p>
            <a:pPr eaLnBrk="1" hangingPunct="1"/>
            <a:r>
              <a:rPr lang="en-US" sz="2400" dirty="0" smtClean="0">
                <a:latin typeface="Arial" charset="0"/>
                <a:cs typeface="Arial" charset="0"/>
              </a:rPr>
              <a:t>Select Committees tab</a:t>
            </a:r>
          </a:p>
          <a:p>
            <a:pPr lvl="1" eaLnBrk="1" hangingPunct="1"/>
            <a:r>
              <a:rPr lang="en-US" sz="2400" dirty="0" smtClean="0">
                <a:solidFill>
                  <a:schemeClr val="tx2">
                    <a:lumMod val="75000"/>
                  </a:schemeClr>
                </a:solidFill>
                <a:latin typeface="Arial" charset="0"/>
                <a:cs typeface="Arial" charset="0"/>
              </a:rPr>
              <a:t>Select your committee</a:t>
            </a:r>
          </a:p>
          <a:p>
            <a:pPr lvl="1" eaLnBrk="1" hangingPunct="1"/>
            <a:r>
              <a:rPr lang="en-US" sz="2400" dirty="0" smtClean="0">
                <a:solidFill>
                  <a:schemeClr val="tx2">
                    <a:lumMod val="75000"/>
                  </a:schemeClr>
                </a:solidFill>
                <a:latin typeface="Arial" charset="0"/>
                <a:cs typeface="Arial" charset="0"/>
              </a:rPr>
              <a:t>Select “Update Plan of Work”</a:t>
            </a:r>
          </a:p>
          <a:p>
            <a:pPr lvl="1" eaLnBrk="1" hangingPunct="1"/>
            <a:r>
              <a:rPr lang="en-US" sz="2400" dirty="0" smtClean="0">
                <a:solidFill>
                  <a:schemeClr val="tx2">
                    <a:lumMod val="75000"/>
                  </a:schemeClr>
                </a:solidFill>
                <a:latin typeface="Arial" charset="0"/>
                <a:cs typeface="Arial" charset="0"/>
              </a:rPr>
              <a:t>Make changes</a:t>
            </a:r>
          </a:p>
          <a:p>
            <a:pPr lvl="1" eaLnBrk="1" hangingPunct="1"/>
            <a:r>
              <a:rPr lang="en-US" sz="2400" dirty="0" smtClean="0">
                <a:solidFill>
                  <a:schemeClr val="tx2">
                    <a:lumMod val="75000"/>
                  </a:schemeClr>
                </a:solidFill>
                <a:latin typeface="Arial" charset="0"/>
                <a:cs typeface="Arial" charset="0"/>
              </a:rPr>
              <a:t>This is now your accomplishment report</a:t>
            </a:r>
          </a:p>
          <a:p>
            <a:pPr lvl="1" eaLnBrk="1" hangingPunct="1"/>
            <a:r>
              <a:rPr lang="en-US" sz="2400" dirty="0" smtClean="0">
                <a:solidFill>
                  <a:schemeClr val="tx2">
                    <a:lumMod val="75000"/>
                  </a:schemeClr>
                </a:solidFill>
                <a:latin typeface="Arial" charset="0"/>
                <a:cs typeface="Arial" charset="0"/>
              </a:rPr>
              <a:t>E-mail updates to </a:t>
            </a:r>
            <a:r>
              <a:rPr lang="en-US" sz="2400" dirty="0" smtClean="0">
                <a:solidFill>
                  <a:schemeClr val="tx2">
                    <a:lumMod val="75000"/>
                  </a:schemeClr>
                </a:solidFill>
                <a:latin typeface="Arial" charset="0"/>
                <a:cs typeface="Arial" charset="0"/>
                <a:hlinkClick r:id="rId3"/>
              </a:rPr>
              <a:t>plnconference@gmail.com</a:t>
            </a:r>
            <a:r>
              <a:rPr lang="en-US" sz="2400" dirty="0" smtClean="0">
                <a:solidFill>
                  <a:schemeClr val="tx2">
                    <a:lumMod val="75000"/>
                  </a:schemeClr>
                </a:solidFill>
                <a:latin typeface="Arial" charset="0"/>
                <a:cs typeface="Arial" charset="0"/>
              </a:rPr>
              <a:t> </a:t>
            </a:r>
          </a:p>
          <a:p>
            <a:pPr lvl="2" eaLnBrk="1" hangingPunct="1"/>
            <a:endParaRPr lang="en-US" sz="2400" dirty="0" smtClean="0">
              <a:solidFill>
                <a:schemeClr val="tx2">
                  <a:lumMod val="75000"/>
                </a:schemeClr>
              </a:solidFill>
              <a:latin typeface="Arial" charset="0"/>
              <a:cs typeface="Arial" charset="0"/>
            </a:endParaRPr>
          </a:p>
        </p:txBody>
      </p:sp>
      <p:sp>
        <p:nvSpPr>
          <p:cNvPr id="5" name="TextBox 4"/>
          <p:cNvSpPr txBox="1"/>
          <p:nvPr/>
        </p:nvSpPr>
        <p:spPr>
          <a:xfrm rot="1406050">
            <a:off x="699300" y="2187696"/>
            <a:ext cx="1046440" cy="3733800"/>
          </a:xfrm>
          <a:prstGeom prst="rect">
            <a:avLst/>
          </a:prstGeom>
          <a:noFill/>
        </p:spPr>
        <p:txBody>
          <a:bodyPr vert="vert270" wrap="square" rtlCol="0">
            <a:spAutoFit/>
          </a:bodyPr>
          <a:lstStyle/>
          <a:p>
            <a:r>
              <a:rPr lang="en-US" sz="2800" b="1" i="1" dirty="0" smtClean="0">
                <a:solidFill>
                  <a:schemeClr val="bg1"/>
                </a:solidFill>
              </a:rPr>
              <a:t>Can be completed pre-conference!</a:t>
            </a:r>
            <a:endParaRPr lang="en-US" sz="2800" b="1" i="1" dirty="0">
              <a:solidFill>
                <a:schemeClr val="bg1"/>
              </a:solidFill>
            </a:endParaRPr>
          </a:p>
        </p:txBody>
      </p:sp>
      <p:sp>
        <p:nvSpPr>
          <p:cNvPr id="6" name="TextBox 5"/>
          <p:cNvSpPr txBox="1"/>
          <p:nvPr/>
        </p:nvSpPr>
        <p:spPr>
          <a:xfrm>
            <a:off x="2590800" y="5867400"/>
            <a:ext cx="5715000" cy="400110"/>
          </a:xfrm>
          <a:prstGeom prst="rect">
            <a:avLst/>
          </a:prstGeom>
          <a:noFill/>
        </p:spPr>
        <p:txBody>
          <a:bodyPr wrap="square" rtlCol="0">
            <a:spAutoFit/>
          </a:bodyPr>
          <a:lstStyle/>
          <a:p>
            <a:pPr algn="ctr"/>
            <a:r>
              <a:rPr lang="en-US" sz="2000" b="1" dirty="0" smtClean="0">
                <a:solidFill>
                  <a:schemeClr val="accent1"/>
                </a:solidFill>
                <a:hlinkClick r:id="rId4"/>
              </a:rPr>
              <a:t>http://srpln.msstate.edu/</a:t>
            </a:r>
            <a:r>
              <a:rPr lang="en-US" sz="2000" b="1" dirty="0" smtClean="0">
                <a:solidFill>
                  <a:schemeClr val="accent1"/>
                </a:solidFill>
              </a:rPr>
              <a:t> </a:t>
            </a:r>
            <a:endParaRPr lang="en-US" sz="2000" b="1" dirty="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931152" cy="838200"/>
          </a:xfrm>
        </p:spPr>
        <p:txBody>
          <a:bodyPr>
            <a:normAutofit fontScale="90000"/>
          </a:bodyPr>
          <a:lstStyle/>
          <a:p>
            <a:pPr eaLnBrk="1" hangingPunct="1">
              <a:defRPr/>
            </a:pPr>
            <a:r>
              <a:rPr lang="en-US" dirty="0" smtClean="0"/>
              <a:t>Housekeeping Items:</a:t>
            </a:r>
            <a:br>
              <a:rPr lang="en-US" dirty="0" smtClean="0"/>
            </a:br>
            <a:r>
              <a:rPr lang="en-US" dirty="0" smtClean="0"/>
              <a:t>Create New Plan of Work</a:t>
            </a:r>
            <a:endParaRPr lang="en-US" dirty="0"/>
          </a:p>
        </p:txBody>
      </p:sp>
      <p:sp>
        <p:nvSpPr>
          <p:cNvPr id="3" name="Content Placeholder 2"/>
          <p:cNvSpPr>
            <a:spLocks noGrp="1"/>
          </p:cNvSpPr>
          <p:nvPr>
            <p:ph idx="1"/>
          </p:nvPr>
        </p:nvSpPr>
        <p:spPr>
          <a:xfrm>
            <a:off x="1981200" y="2209800"/>
            <a:ext cx="7010400" cy="3733800"/>
          </a:xfrm>
        </p:spPr>
        <p:txBody>
          <a:bodyPr/>
          <a:lstStyle/>
          <a:p>
            <a:pPr eaLnBrk="1" hangingPunct="1">
              <a:defRPr/>
            </a:pPr>
            <a:r>
              <a:rPr lang="en-US" dirty="0" smtClean="0"/>
              <a:t>Due Thursday, August 22nd</a:t>
            </a:r>
          </a:p>
          <a:p>
            <a:pPr eaLnBrk="1" hangingPunct="1">
              <a:defRPr/>
            </a:pPr>
            <a:r>
              <a:rPr lang="en-US" dirty="0" smtClean="0"/>
              <a:t>Template posted on PLN site</a:t>
            </a:r>
          </a:p>
          <a:p>
            <a:pPr eaLnBrk="1" hangingPunct="1">
              <a:defRPr/>
            </a:pPr>
            <a:r>
              <a:rPr lang="en-US" dirty="0" smtClean="0"/>
              <a:t>Include </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NEW </a:t>
            </a:r>
            <a:r>
              <a:rPr lang="en-US" dirty="0" smtClean="0"/>
              <a:t>officers &amp; representatives</a:t>
            </a:r>
          </a:p>
          <a:p>
            <a:pPr eaLnBrk="1" hangingPunct="1">
              <a:defRPr/>
            </a:pPr>
            <a:r>
              <a:rPr lang="en-US" dirty="0" smtClean="0"/>
              <a:t>Include conference call schedule</a:t>
            </a:r>
          </a:p>
          <a:p>
            <a:pPr eaLnBrk="1" hangingPunct="1">
              <a:defRPr/>
            </a:pPr>
            <a:r>
              <a:rPr lang="en-US" dirty="0" smtClean="0"/>
              <a:t>E-mail Plan of Work to </a:t>
            </a:r>
            <a:r>
              <a:rPr lang="en-US" dirty="0" smtClean="0">
                <a:hlinkClick r:id="rId3"/>
              </a:rPr>
              <a:t>plnconference@gmail.com</a:t>
            </a:r>
            <a:r>
              <a:rPr lang="en-US" dirty="0" smtClean="0"/>
              <a:t> </a:t>
            </a:r>
          </a:p>
          <a:p>
            <a:pPr lvl="2" eaLnBrk="1" hangingPunct="1">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239000" cy="1524000"/>
          </a:xfrm>
        </p:spPr>
        <p:txBody>
          <a:bodyPr>
            <a:noAutofit/>
          </a:bodyPr>
          <a:lstStyle/>
          <a:p>
            <a:pPr eaLnBrk="1" hangingPunct="1">
              <a:defRPr/>
            </a:pPr>
            <a:r>
              <a:rPr lang="en-US" sz="3200" dirty="0" smtClean="0"/>
              <a:t>Housekeeping Items:</a:t>
            </a:r>
            <a:br>
              <a:rPr lang="en-US" sz="3200" dirty="0" smtClean="0"/>
            </a:br>
            <a:r>
              <a:rPr lang="en-US" sz="3200" dirty="0" smtClean="0"/>
              <a:t>Elect Officers &amp; PLC Representatives</a:t>
            </a:r>
            <a:endParaRPr lang="en-US" sz="3200" dirty="0"/>
          </a:p>
        </p:txBody>
      </p:sp>
      <p:sp>
        <p:nvSpPr>
          <p:cNvPr id="12291" name="Content Placeholder 2"/>
          <p:cNvSpPr>
            <a:spLocks noGrp="1"/>
          </p:cNvSpPr>
          <p:nvPr>
            <p:ph idx="1"/>
          </p:nvPr>
        </p:nvSpPr>
        <p:spPr>
          <a:xfrm>
            <a:off x="2057400" y="2209800"/>
            <a:ext cx="6858000" cy="3962400"/>
          </a:xfrm>
        </p:spPr>
        <p:txBody>
          <a:bodyPr/>
          <a:lstStyle/>
          <a:p>
            <a:pPr eaLnBrk="1" hangingPunct="1"/>
            <a:r>
              <a:rPr lang="en-US" sz="2400" dirty="0" smtClean="0">
                <a:latin typeface="Arial" charset="0"/>
                <a:cs typeface="Arial" charset="0"/>
              </a:rPr>
              <a:t>Report new officers on </a:t>
            </a:r>
            <a:r>
              <a:rPr lang="en-US" sz="2400" dirty="0" smtClean="0">
                <a:latin typeface="Arial" charset="0"/>
                <a:cs typeface="Arial" charset="0"/>
              </a:rPr>
              <a:t>2013-2014 </a:t>
            </a:r>
            <a:r>
              <a:rPr lang="en-US" sz="2400" dirty="0" smtClean="0">
                <a:latin typeface="Arial" charset="0"/>
                <a:cs typeface="Arial" charset="0"/>
              </a:rPr>
              <a:t>Plan of Work</a:t>
            </a:r>
          </a:p>
          <a:p>
            <a:pPr eaLnBrk="1" hangingPunct="1"/>
            <a:r>
              <a:rPr lang="en-US" sz="2400" dirty="0" smtClean="0">
                <a:latin typeface="Arial" charset="0"/>
                <a:cs typeface="Arial" charset="0"/>
              </a:rPr>
              <a:t>1862/1890 PLC Representatives: 3 years</a:t>
            </a:r>
          </a:p>
          <a:p>
            <a:pPr eaLnBrk="1" hangingPunct="1"/>
            <a:r>
              <a:rPr lang="en-US" sz="2400" dirty="0" smtClean="0">
                <a:latin typeface="Arial" charset="0"/>
                <a:cs typeface="Arial" charset="0"/>
              </a:rPr>
              <a:t>Officers: 1 year, but can move up chain </a:t>
            </a:r>
          </a:p>
          <a:p>
            <a:pPr eaLnBrk="1" hangingPunct="1"/>
            <a:r>
              <a:rPr lang="en-US" sz="2400" dirty="0" smtClean="0">
                <a:latin typeface="Arial" charset="0"/>
                <a:cs typeface="Arial" charset="0"/>
              </a:rPr>
              <a:t>New 1890/1862 PLC Reps. accompany current Reps. to PLC meeting Thursday, August 22, 6:45 a.m.</a:t>
            </a:r>
          </a:p>
        </p:txBody>
      </p:sp>
      <p:pic>
        <p:nvPicPr>
          <p:cNvPr id="24584" name="Picture 8" descr="C:\Documents and Settings\rachelw\Local Settings\Temporary Internet Files\Content.IE5\9QTVMVDD\MP900387515[1].jpg"/>
          <p:cNvPicPr>
            <a:picLocks noChangeAspect="1" noChangeArrowheads="1"/>
          </p:cNvPicPr>
          <p:nvPr/>
        </p:nvPicPr>
        <p:blipFill>
          <a:blip r:embed="rId3" cstate="print">
            <a:duotone>
              <a:schemeClr val="accent1">
                <a:shade val="45000"/>
                <a:satMod val="135000"/>
              </a:schemeClr>
              <a:prstClr val="white"/>
            </a:duotone>
          </a:blip>
          <a:srcRect t="20616"/>
          <a:stretch>
            <a:fillRect/>
          </a:stretch>
        </p:blipFill>
        <p:spPr bwMode="auto">
          <a:xfrm>
            <a:off x="4572000" y="5181600"/>
            <a:ext cx="2590800" cy="1467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LN2013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PLN2013Theme</Template>
  <TotalTime>3030</TotalTime>
  <Words>769</Words>
  <Application>Microsoft Office PowerPoint</Application>
  <PresentationFormat>On-screen Show (4:3)</PresentationFormat>
  <Paragraphs>185</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PLN2013Theme</vt:lpstr>
      <vt:lpstr>PowerPoint Presentation</vt:lpstr>
      <vt:lpstr>Agenda</vt:lpstr>
      <vt:lpstr>Conference Highlights Monday, August 19th </vt:lpstr>
      <vt:lpstr>Conference Highlights Tuesday, August 20th  </vt:lpstr>
      <vt:lpstr>Time with  Administrative Advisors</vt:lpstr>
      <vt:lpstr>Housekeeping Items:   State Reports:  Optional </vt:lpstr>
      <vt:lpstr>Housekeeping Items:  Update 2012 Plan of Work</vt:lpstr>
      <vt:lpstr>Housekeeping Items: Create New Plan of Work</vt:lpstr>
      <vt:lpstr>Housekeeping Items: Elect Officers &amp; PLC Representatives</vt:lpstr>
      <vt:lpstr>PLC Representatives Completing Terms</vt:lpstr>
      <vt:lpstr>Executive Committee</vt:lpstr>
      <vt:lpstr>Housekeeping Items: Update Members’ List &amp; Listserv</vt:lpstr>
      <vt:lpstr>Housekeeping Items: Action &amp; Information Items</vt:lpstr>
      <vt:lpstr>Action Item</vt:lpstr>
      <vt:lpstr>Action Item:  Good Example</vt:lpstr>
      <vt:lpstr>Action Item: Poor Example</vt:lpstr>
      <vt:lpstr>Information Item</vt:lpstr>
      <vt:lpstr>Information Item:  Good Example</vt:lpstr>
      <vt:lpstr>Information Item:   Poor Example</vt:lpstr>
      <vt:lpstr>New:  Accomplishment Slide</vt:lpstr>
      <vt:lpstr>Accomplishment Examples</vt:lpstr>
      <vt:lpstr>Evaluations</vt:lpstr>
      <vt:lpstr>Questions?</vt:lpstr>
    </vt:vector>
  </TitlesOfParts>
  <Company>UACES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Region Program Leadership Network</dc:title>
  <dc:creator>nboston</dc:creator>
  <cp:lastModifiedBy>Extension Service</cp:lastModifiedBy>
  <cp:revision>141</cp:revision>
  <dcterms:created xsi:type="dcterms:W3CDTF">2008-06-06T15:57:01Z</dcterms:created>
  <dcterms:modified xsi:type="dcterms:W3CDTF">2013-07-03T21:00:45Z</dcterms:modified>
</cp:coreProperties>
</file>