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7"/>
  </p:notesMasterIdLst>
  <p:sldIdLst>
    <p:sldId id="256" r:id="rId2"/>
    <p:sldId id="257" r:id="rId3"/>
    <p:sldId id="271" r:id="rId4"/>
    <p:sldId id="272" r:id="rId5"/>
    <p:sldId id="273" r:id="rId6"/>
    <p:sldId id="274" r:id="rId7"/>
    <p:sldId id="258" r:id="rId8"/>
    <p:sldId id="260" r:id="rId9"/>
    <p:sldId id="270" r:id="rId10"/>
    <p:sldId id="262" r:id="rId11"/>
    <p:sldId id="264" r:id="rId12"/>
    <p:sldId id="277" r:id="rId13"/>
    <p:sldId id="280" r:id="rId14"/>
    <p:sldId id="261" r:id="rId15"/>
    <p:sldId id="259" r:id="rId16"/>
    <p:sldId id="263" r:id="rId17"/>
    <p:sldId id="266" r:id="rId18"/>
    <p:sldId id="265" r:id="rId19"/>
    <p:sldId id="267" r:id="rId20"/>
    <p:sldId id="268" r:id="rId21"/>
    <p:sldId id="269" r:id="rId22"/>
    <p:sldId id="278" r:id="rId23"/>
    <p:sldId id="279" r:id="rId24"/>
    <p:sldId id="275" r:id="rId25"/>
    <p:sldId id="27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764"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D07B0B-8B8F-436B-BB17-576C8D13A0CC}" type="datetimeFigureOut">
              <a:rPr lang="en-US"/>
              <a:pPr>
                <a:defRPr/>
              </a:pPr>
              <a:t>6/19/2012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065B2E-3ADC-4CFB-8F0A-2885B2F8A1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D26BD0-7515-489C-9AB3-6C1BF7FAB843}"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B0DDD7-9538-4431-8535-F816A4223DF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7507A-2469-4106-9831-C07EBD91B5C6}"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8CD903-F767-41E7-9CF5-F9EA524949E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D974F-0557-4A3A-804B-FC967C793C09}"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7E51BA-1690-4252-99B3-FF75E402123A}"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793079-2032-4E70-B657-37FA1CF4F4B5}"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647E55-26B4-4EDF-B66F-8163DC3E75D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4783BD-56E7-463E-BF26-AC2250C262A7}"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9152D-F8F9-4AA0-8751-1A9CCF09A1A6}"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2B7467-AFB4-44B5-8C3D-BC65676A74F3}"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CE4F6C-F29E-4131-B555-0CC9C90403C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AD20E-DEAD-4091-945A-E1DB98951D9F}"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E49629-E6B0-4510-9125-CF20462F8F0E}"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4F6BE0-9744-494A-9A8E-641380DF5601}" type="slidenum">
              <a:rPr lang="en-US" smtClean="0"/>
              <a:pPr fontAlgn="base">
                <a:spcBef>
                  <a:spcPct val="0"/>
                </a:spcBef>
                <a:spcAft>
                  <a:spcPct val="0"/>
                </a:spcAft>
                <a:defRPr/>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400800"/>
            <a:chOff x="0" y="0"/>
            <a:chExt cx="9144000" cy="6400800"/>
          </a:xfrm>
        </p:grpSpPr>
        <p:sp>
          <p:nvSpPr>
            <p:cNvPr id="5" name="Rectangle 4"/>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nvGrpSpPr>
            <p:cNvPr id="6" name="Group 10"/>
            <p:cNvGrpSpPr>
              <a:grpSpLocks/>
            </p:cNvGrpSpPr>
            <p:nvPr/>
          </p:nvGrpSpPr>
          <p:grpSpPr bwMode="auto">
            <a:xfrm>
              <a:off x="0" y="0"/>
              <a:ext cx="9144000" cy="6400800"/>
              <a:chOff x="0" y="0"/>
              <a:chExt cx="9144000" cy="6400800"/>
            </a:xfrm>
          </p:grpSpPr>
          <p:sp>
            <p:nvSpPr>
              <p:cNvPr id="8" name="Rectangle 7"/>
              <p:cNvSpPr/>
              <p:nvPr/>
            </p:nvSpPr>
            <p:spPr>
              <a:xfrm>
                <a:off x="0" y="0"/>
                <a:ext cx="16002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7" name="Rectangle 6"/>
            <p:cNvSpPr/>
            <p:nvPr/>
          </p:nvSpPr>
          <p:spPr>
            <a:xfrm>
              <a:off x="0" y="4572000"/>
              <a:ext cx="16002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828800" y="4572000"/>
            <a:ext cx="6553200" cy="1219200"/>
          </a:xfrm>
        </p:spPr>
        <p:txBody>
          <a:bodyPr anchor="b" anchorCtr="0">
            <a:noAutofit/>
          </a:bodyPr>
          <a:lstStyle>
            <a:lvl1pPr algn="l">
              <a:defRPr sz="36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smtClean="0"/>
              <a:t>Click to edit Master title style</a:t>
            </a:r>
            <a:endParaRPr dirty="0"/>
          </a:p>
        </p:txBody>
      </p:sp>
      <p:sp>
        <p:nvSpPr>
          <p:cNvPr id="10" name="Date Placeholder 3"/>
          <p:cNvSpPr>
            <a:spLocks noGrp="1"/>
          </p:cNvSpPr>
          <p:nvPr>
            <p:ph type="dt" sz="half" idx="10"/>
          </p:nvPr>
        </p:nvSpPr>
        <p:spPr>
          <a:xfrm>
            <a:off x="7315200" y="6553200"/>
            <a:ext cx="1676400" cy="228600"/>
          </a:xfrm>
        </p:spPr>
        <p:txBody>
          <a:bodyPr anchor="t" anchorCtr="0"/>
          <a:lstStyle>
            <a:lvl1pPr marL="0" algn="r" defTabSz="914400" rtl="0" eaLnBrk="1" latinLnBrk="0" hangingPunct="1">
              <a:defRPr sz="900" kern="1200" cap="small" baseline="0" smtClean="0">
                <a:solidFill>
                  <a:sysClr val="windowText" lastClr="000000"/>
                </a:solidFill>
                <a:latin typeface="+mj-lt"/>
                <a:ea typeface="+mn-ea"/>
                <a:cs typeface="+mn-cs"/>
              </a:defRPr>
            </a:lvl1pPr>
          </a:lstStyle>
          <a:p>
            <a:fld id="{1064B551-9E28-4578-9916-B8041B9DAA53}" type="datetime1">
              <a:rPr lang="en-US" smtClean="0"/>
              <a:pPr/>
              <a:t>6/19/2012</a:t>
            </a:fld>
            <a:endParaRPr lang="en-US" dirty="0"/>
          </a:p>
        </p:txBody>
      </p:sp>
      <p:sp>
        <p:nvSpPr>
          <p:cNvPr id="11" name="Footer Placeholder 4"/>
          <p:cNvSpPr>
            <a:spLocks noGrp="1"/>
          </p:cNvSpPr>
          <p:nvPr>
            <p:ph type="ftr" sz="quarter" idx="11"/>
          </p:nvPr>
        </p:nvSpPr>
        <p:spPr>
          <a:xfrm>
            <a:off x="152400" y="6553200"/>
            <a:ext cx="1676400" cy="228600"/>
          </a:xfrm>
        </p:spPr>
        <p:txBody>
          <a:bodyPr anchor="t" anchorCtr="0"/>
          <a:lstStyle>
            <a:lvl1pPr>
              <a:defRPr>
                <a:solidFill>
                  <a:sysClr val="windowText" lastClr="000000"/>
                </a:solidFill>
              </a:defRPr>
            </a:lvl1pPr>
          </a:lstStyle>
          <a:p>
            <a:r>
              <a:rPr lang="en-US" smtClean="0"/>
              <a:t>2011 PLN Conference</a:t>
            </a:r>
            <a:endParaRPr lang="en-US"/>
          </a:p>
        </p:txBody>
      </p:sp>
      <p:sp>
        <p:nvSpPr>
          <p:cNvPr id="12" name="Slide Number Placeholder 5"/>
          <p:cNvSpPr>
            <a:spLocks noGrp="1"/>
          </p:cNvSpPr>
          <p:nvPr>
            <p:ph type="sldNum" sz="quarter" idx="12"/>
          </p:nvPr>
        </p:nvSpPr>
        <p:spPr>
          <a:xfrm>
            <a:off x="4870450" y="6553200"/>
            <a:ext cx="762000" cy="228600"/>
          </a:xfrm>
        </p:spPr>
        <p:txBody>
          <a:bodyPr/>
          <a:lstStyle>
            <a:lvl1pPr algn="ctr">
              <a:defRPr sz="900" kern="1200" cap="small" baseline="0" smtClean="0">
                <a:solidFill>
                  <a:sysClr val="windowText" lastClr="000000"/>
                </a:solidFill>
                <a:latin typeface="+mj-lt"/>
                <a:ea typeface="+mn-ea"/>
                <a:cs typeface="+mn-cs"/>
              </a:defRPr>
            </a:lvl1pPr>
          </a:lstStyle>
          <a:p>
            <a:fld id="{98C21271-CB2B-4538-A719-57A2CBCA3706}" type="slidenum">
              <a:rPr lang="en-US" smtClean="0"/>
              <a:pPr/>
              <a:t>‹#›</a:t>
            </a:fld>
            <a:endParaRPr lang="en-US" dirty="0"/>
          </a:p>
        </p:txBody>
      </p:sp>
      <p:pic>
        <p:nvPicPr>
          <p:cNvPr id="14" name="Picture 13" descr="pln12_header.jpg"/>
          <p:cNvPicPr>
            <a:picLocks noChangeAspect="1"/>
          </p:cNvPicPr>
          <p:nvPr/>
        </p:nvPicPr>
        <p:blipFill>
          <a:blip r:embed="rId2" cstate="print"/>
          <a:stretch>
            <a:fillRect/>
          </a:stretch>
        </p:blipFill>
        <p:spPr>
          <a:xfrm>
            <a:off x="1600200" y="1905000"/>
            <a:ext cx="4800600" cy="1920240"/>
          </a:xfrm>
          <a:prstGeom prst="rect">
            <a:avLst/>
          </a:prstGeom>
        </p:spPr>
      </p:pic>
      <p:pic>
        <p:nvPicPr>
          <p:cNvPr id="13" name="Picture 12" descr="socialmediaball.gif"/>
          <p:cNvPicPr>
            <a:picLocks noChangeAspect="1"/>
          </p:cNvPicPr>
          <p:nvPr/>
        </p:nvPicPr>
        <p:blipFill>
          <a:blip r:embed="rId3" cstate="print"/>
          <a:stretch>
            <a:fillRect/>
          </a:stretch>
        </p:blipFill>
        <p:spPr>
          <a:xfrm>
            <a:off x="6033425" y="437465"/>
            <a:ext cx="3034375" cy="32963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lvl1pPr algn="ctr">
              <a:defRPr/>
            </a:lvl1pPr>
          </a:lstStyle>
          <a:p>
            <a:r>
              <a:rPr lang="en-US" smtClean="0"/>
              <a:t>Click to edit Master title style</a:t>
            </a:r>
            <a:endParaRPr lang="en-US" dirty="0"/>
          </a:p>
        </p:txBody>
      </p:sp>
      <p:sp>
        <p:nvSpPr>
          <p:cNvPr id="5" name="Date Placeholder 11"/>
          <p:cNvSpPr>
            <a:spLocks noGrp="1"/>
          </p:cNvSpPr>
          <p:nvPr>
            <p:ph type="dt" sz="half" idx="10"/>
          </p:nvPr>
        </p:nvSpPr>
        <p:spPr/>
        <p:txBody>
          <a:bodyPr/>
          <a:lstStyle>
            <a:lvl1pPr>
              <a:defRPr/>
            </a:lvl1pPr>
          </a:lstStyle>
          <a:p>
            <a:pPr>
              <a:defRPr/>
            </a:pPr>
            <a:fld id="{810E993E-A63F-42DF-BF39-AAA772A4189F}" type="datetimeFigureOut">
              <a:rPr lang="en-US" smtClean="0"/>
              <a:pPr>
                <a:defRPr/>
              </a:pPr>
              <a:t>6/19/2012</a:t>
            </a:fld>
            <a:endParaRPr lang="en-US"/>
          </a:p>
        </p:txBody>
      </p:sp>
      <p:sp>
        <p:nvSpPr>
          <p:cNvPr id="6" name="Slide Number Placeholder 12"/>
          <p:cNvSpPr>
            <a:spLocks noGrp="1"/>
          </p:cNvSpPr>
          <p:nvPr>
            <p:ph type="sldNum" sz="quarter" idx="11"/>
          </p:nvPr>
        </p:nvSpPr>
        <p:spPr>
          <a:xfrm>
            <a:off x="5029200" y="6248400"/>
            <a:ext cx="762000" cy="609600"/>
          </a:xfrm>
        </p:spPr>
        <p:txBody>
          <a:bodyPr/>
          <a:lstStyle>
            <a:lvl1pPr>
              <a:defRPr/>
            </a:lvl1pPr>
          </a:lstStyle>
          <a:p>
            <a:pPr>
              <a:defRPr/>
            </a:pPr>
            <a:fld id="{5F0AEAC1-4124-4314-B724-B643F6A70566}" type="slidenum">
              <a:rPr lang="en-US" smtClean="0"/>
              <a:pPr>
                <a:defRPr/>
              </a:pPr>
              <a:t>‹#›</a:t>
            </a:fld>
            <a:endParaRPr lang="en-US"/>
          </a:p>
        </p:txBody>
      </p:sp>
      <p:sp>
        <p:nvSpPr>
          <p:cNvPr id="7" name="Footer Placeholder 13"/>
          <p:cNvSpPr>
            <a:spLocks noGrp="1"/>
          </p:cNvSpPr>
          <p:nvPr>
            <p:ph type="ftr" sz="quarter" idx="12"/>
          </p:nvPr>
        </p:nvSpPr>
        <p:spPr>
          <a:xfrm>
            <a:off x="1905000" y="6324600"/>
            <a:ext cx="2895600" cy="365125"/>
          </a:xfr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A123BB7-EE26-417D-B57D-738F9AAC235F}" type="datetimeFigureOut">
              <a:rPr lang="en-US" smtClean="0"/>
              <a:pPr>
                <a:defRPr/>
              </a:pPr>
              <a:t>6/19/2012</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
        <p:nvSpPr>
          <p:cNvPr id="7" name="Slide Number Placeholder 6"/>
          <p:cNvSpPr>
            <a:spLocks noGrp="1"/>
          </p:cNvSpPr>
          <p:nvPr>
            <p:ph type="sldNum" sz="quarter" idx="12"/>
          </p:nvPr>
        </p:nvSpPr>
        <p:spPr>
          <a:xfrm>
            <a:off x="4419600" y="6324600"/>
            <a:ext cx="457200" cy="441325"/>
          </a:xfrm>
        </p:spPr>
        <p:txBody>
          <a:bodyPr/>
          <a:lstStyle>
            <a:lvl1pPr>
              <a:defRPr>
                <a:solidFill>
                  <a:schemeClr val="bg1"/>
                </a:solidFill>
              </a:defRPr>
            </a:lvl1pPr>
          </a:lstStyle>
          <a:p>
            <a:pPr>
              <a:defRPr/>
            </a:pPr>
            <a:fld id="{7937218E-33E1-41B7-9672-B87A3CB5B6D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6FE0596B-9C52-4B37-84FD-1DBBD2FAABCA}" type="datetimeFigureOut">
              <a:rPr lang="en-US" smtClean="0"/>
              <a:pPr>
                <a:defRPr/>
              </a:pPr>
              <a:t>6/19/2012</a:t>
            </a:fld>
            <a:endParaRPr lang="en-US"/>
          </a:p>
        </p:txBody>
      </p:sp>
      <p:sp>
        <p:nvSpPr>
          <p:cNvPr id="5" name="Footer Placeholder 4"/>
          <p:cNvSpPr>
            <a:spLocks noGrp="1"/>
          </p:cNvSpPr>
          <p:nvPr>
            <p:ph type="ftr" sz="quarter" idx="11"/>
          </p:nvPr>
        </p:nvSpPr>
        <p:spPr>
          <a:xfrm>
            <a:off x="1981200" y="632460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410200" y="6248400"/>
            <a:ext cx="762000" cy="609600"/>
          </a:xfrm>
        </p:spPr>
        <p:txBody>
          <a:bodyPr/>
          <a:lstStyle>
            <a:lvl1pPr>
              <a:defRPr smtClean="0"/>
            </a:lvl1pPr>
          </a:lstStyle>
          <a:p>
            <a:pPr>
              <a:defRPr/>
            </a:pPr>
            <a:fld id="{9F9351D1-7176-4607-B210-D86E8B8EBF1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9144000" cy="6858000"/>
            <a:chOff x="0" y="0"/>
            <a:chExt cx="9144000" cy="6858000"/>
          </a:xfrm>
        </p:grpSpPr>
        <p:sp>
          <p:nvSpPr>
            <p:cNvPr id="5" name="Rectangle 4"/>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grpSp>
      <p:sp>
        <p:nvSpPr>
          <p:cNvPr id="2" name="Title 1"/>
          <p:cNvSpPr>
            <a:spLocks noGrp="1"/>
          </p:cNvSpPr>
          <p:nvPr>
            <p:ph type="title"/>
          </p:nvPr>
        </p:nvSpPr>
        <p:spPr>
          <a:xfrm>
            <a:off x="1905000" y="2667000"/>
            <a:ext cx="6629400" cy="1143000"/>
          </a:xfrm>
        </p:spPr>
        <p:txBody>
          <a:bodyPr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a:xfrm>
            <a:off x="6931025" y="6556375"/>
            <a:ext cx="1673225" cy="228600"/>
          </a:xfrm>
        </p:spPr>
        <p:txBody>
          <a:bodyPr/>
          <a:lstStyle>
            <a:lvl1pPr>
              <a:defRPr/>
            </a:lvl1pPr>
          </a:lstStyle>
          <a:p>
            <a:pPr>
              <a:defRPr/>
            </a:pPr>
            <a:fld id="{810E993E-A63F-42DF-BF39-AAA772A4189F}" type="datetimeFigureOut">
              <a:rPr lang="en-US" smtClean="0"/>
              <a:pPr>
                <a:defRPr/>
              </a:pPr>
              <a:t>6/19/2012</a:t>
            </a:fld>
            <a:endParaRPr lang="en-US"/>
          </a:p>
        </p:txBody>
      </p:sp>
      <p:sp>
        <p:nvSpPr>
          <p:cNvPr id="9" name="Footer Placeholder 4"/>
          <p:cNvSpPr>
            <a:spLocks noGrp="1"/>
          </p:cNvSpPr>
          <p:nvPr>
            <p:ph type="ftr" sz="quarter" idx="11"/>
          </p:nvPr>
        </p:nvSpPr>
        <p:spPr>
          <a:xfrm>
            <a:off x="1892300" y="6556375"/>
            <a:ext cx="1673225" cy="228600"/>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4867275" y="6556375"/>
            <a:ext cx="762000" cy="228600"/>
          </a:xfrm>
        </p:spPr>
        <p:txBody>
          <a:bodyPr/>
          <a:lstStyle>
            <a:lvl1pPr marL="0" algn="ctr" defTabSz="914400" rtl="0" eaLnBrk="1" latinLnBrk="0" hangingPunct="1">
              <a:defRPr sz="900" kern="1200" cap="small" baseline="0" smtClean="0">
                <a:solidFill>
                  <a:sysClr val="windowText" lastClr="000000"/>
                </a:solidFill>
                <a:latin typeface="+mj-lt"/>
                <a:ea typeface="+mn-ea"/>
                <a:cs typeface="+mn-cs"/>
              </a:defRPr>
            </a:lvl1pPr>
          </a:lstStyle>
          <a:p>
            <a:pPr>
              <a:defRPr/>
            </a:pPr>
            <a:fld id="{5F0AEAC1-4124-4314-B724-B643F6A7056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smtClean="0"/>
              <a:t>Click to edit Master title style</a:t>
            </a:r>
            <a:endParaRPr dirty="0"/>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a:lvl1pPr>
          </a:lstStyle>
          <a:p>
            <a:pPr>
              <a:defRPr/>
            </a:pPr>
            <a:fld id="{9FBBCD15-567B-40D1-A1BE-38964A394716}" type="datetimeFigureOut">
              <a:rPr lang="en-US" smtClean="0"/>
              <a:pPr>
                <a:defRPr/>
              </a:pPr>
              <a:t>6/19/2012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486400" y="6248400"/>
            <a:ext cx="762000" cy="609600"/>
          </a:xfrm>
        </p:spPr>
        <p:txBody>
          <a:bodyPr/>
          <a:lstStyle>
            <a:lvl1pPr>
              <a:defRPr smtClean="0"/>
            </a:lvl1pPr>
          </a:lstStyle>
          <a:p>
            <a:pPr>
              <a:defRPr/>
            </a:pPr>
            <a:fld id="{608F2F5F-6CD8-4195-A2F9-0441945DC98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rtlCol="0" anchor="ctr">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a:lvl1pPr>
          </a:lstStyle>
          <a:p>
            <a:pPr>
              <a:defRPr/>
            </a:pPr>
            <a:fld id="{EE2B154D-E04D-4E67-A41D-4E50E018DF68}" type="datetimeFigureOut">
              <a:rPr lang="en-US" smtClean="0"/>
              <a:pPr>
                <a:defRPr/>
              </a:pPr>
              <a:t>6/19/2012</a:t>
            </a:fld>
            <a:endParaRPr lang="en-US"/>
          </a:p>
        </p:txBody>
      </p:sp>
      <p:sp>
        <p:nvSpPr>
          <p:cNvPr id="8" name="Footer Placeholder 7"/>
          <p:cNvSpPr>
            <a:spLocks noGrp="1"/>
          </p:cNvSpPr>
          <p:nvPr>
            <p:ph type="ftr" sz="quarter" idx="11"/>
          </p:nvPr>
        </p:nvSpPr>
        <p:spPr>
          <a:xfrm>
            <a:off x="2057400" y="6324600"/>
            <a:ext cx="2895600" cy="3651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5334000" y="6248400"/>
            <a:ext cx="762000" cy="609600"/>
          </a:xfrm>
        </p:spPr>
        <p:txBody>
          <a:bodyPr/>
          <a:lstStyle>
            <a:lvl1pPr>
              <a:defRPr smtClean="0"/>
            </a:lvl1pPr>
          </a:lstStyle>
          <a:p>
            <a:pPr>
              <a:defRPr/>
            </a:pPr>
            <a:fld id="{F9540A45-4A0F-47B4-9BF1-A37F9B689F4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10"/>
          <p:cNvGrpSpPr>
            <a:grpSpLocks/>
          </p:cNvGrpSpPr>
          <p:nvPr/>
        </p:nvGrpSpPr>
        <p:grpSpPr bwMode="auto">
          <a:xfrm>
            <a:off x="0" y="0"/>
            <a:ext cx="9144000" cy="1676400"/>
            <a:chOff x="0" y="0"/>
            <a:chExt cx="9144000" cy="1676400"/>
          </a:xfrm>
        </p:grpSpPr>
        <p:sp>
          <p:nvSpPr>
            <p:cNvPr id="4" name="Rectangle 3"/>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800"/>
            </a:p>
          </p:txBody>
        </p:sp>
        <p:sp>
          <p:nvSpPr>
            <p:cNvPr id="5" name="Rectangle 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p:txBody>
          <a:bodyPr/>
          <a:lstStyle>
            <a:lvl1pPr algn="ctr">
              <a:defRPr/>
            </a:lvl1pPr>
          </a:lstStyle>
          <a:p>
            <a:r>
              <a:rPr lang="en-US" smtClean="0"/>
              <a:t>Click to edit Master title style</a:t>
            </a:r>
            <a:endParaRPr dirty="0"/>
          </a:p>
        </p:txBody>
      </p:sp>
      <p:sp>
        <p:nvSpPr>
          <p:cNvPr id="6" name="Date Placeholder 2"/>
          <p:cNvSpPr>
            <a:spLocks noGrp="1"/>
          </p:cNvSpPr>
          <p:nvPr>
            <p:ph type="dt" sz="half" idx="10"/>
          </p:nvPr>
        </p:nvSpPr>
        <p:spPr/>
        <p:txBody>
          <a:bodyPr/>
          <a:lstStyle>
            <a:lvl1pPr>
              <a:defRPr/>
            </a:lvl1pPr>
          </a:lstStyle>
          <a:p>
            <a:pPr>
              <a:defRPr/>
            </a:pPr>
            <a:fld id="{0B9B142B-C935-4958-9009-99C66AB2254D}" type="datetimeFigureOut">
              <a:rPr lang="en-US" smtClean="0"/>
              <a:pPr>
                <a:defRPr/>
              </a:pPr>
              <a:t>6/19/2012</a:t>
            </a:fld>
            <a:endParaRPr lang="en-US"/>
          </a:p>
        </p:txBody>
      </p:sp>
      <p:sp>
        <p:nvSpPr>
          <p:cNvPr id="7" name="Footer Placeholder 3"/>
          <p:cNvSpPr>
            <a:spLocks noGrp="1"/>
          </p:cNvSpPr>
          <p:nvPr>
            <p:ph type="ftr" sz="quarter" idx="11"/>
          </p:nvPr>
        </p:nvSpPr>
        <p:spPr>
          <a:xfrm>
            <a:off x="304800" y="6324600"/>
            <a:ext cx="2895600" cy="365125"/>
          </a:xfrm>
        </p:spPr>
        <p:txBody>
          <a:bodyPr/>
          <a:lstStyle>
            <a:lvl1pPr>
              <a:defRPr/>
            </a:lvl1pPr>
          </a:lstStyle>
          <a:p>
            <a:pPr>
              <a:defRPr/>
            </a:pPr>
            <a:endParaRPr lang="en-US"/>
          </a:p>
        </p:txBody>
      </p:sp>
      <p:sp>
        <p:nvSpPr>
          <p:cNvPr id="8" name="Slide Number Placeholder 4"/>
          <p:cNvSpPr>
            <a:spLocks noGrp="1"/>
          </p:cNvSpPr>
          <p:nvPr>
            <p:ph type="sldNum" sz="quarter" idx="12"/>
          </p:nvPr>
        </p:nvSpPr>
        <p:spPr>
          <a:xfrm>
            <a:off x="4191000" y="6248400"/>
            <a:ext cx="762000" cy="609600"/>
          </a:xfrm>
        </p:spPr>
        <p:txBody>
          <a:bodyPr/>
          <a:lstStyle>
            <a:lvl1pPr>
              <a:defRPr smtClean="0"/>
            </a:lvl1pPr>
          </a:lstStyle>
          <a:p>
            <a:pPr>
              <a:defRPr/>
            </a:pPr>
            <a:fld id="{9B8705CD-57C1-435A-B98F-AD7E182D6D0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noAutofit/>
          </a:bodyPr>
          <a:lstStyle>
            <a:lvl1pPr algn="r" defTabSz="914400" rtl="0" eaLnBrk="1" latinLnBrk="0" hangingPunct="1">
              <a:spcBef>
                <a:spcPct val="0"/>
              </a:spcBef>
              <a:buNone/>
              <a:defRPr sz="3800" b="1" kern="1200" cap="none" spc="0" baseline="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a:lstStyle>
          <a:p>
            <a:r>
              <a:rPr lang="en-US" smtClean="0"/>
              <a:t>Click to edit Master title style</a:t>
            </a:r>
            <a:endParaRPr dirty="0"/>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400" y="1676400"/>
            <a:ext cx="1524000" cy="2362200"/>
          </a:xfrm>
        </p:spPr>
        <p:txBody>
          <a:bodyPr/>
          <a:lstStyle>
            <a:lvl1pPr marL="0" indent="0" algn="ctr">
              <a:lnSpc>
                <a:spcPct val="150000"/>
              </a:lnSpc>
              <a:buNone/>
              <a:defRPr sz="1400" b="1" i="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10E993E-A63F-42DF-BF39-AAA772A4189F}" type="datetimeFigureOut">
              <a:rPr lang="en-US" smtClean="0"/>
              <a:pPr>
                <a:defRPr/>
              </a:pPr>
              <a:t>6/19/2012</a:t>
            </a:fld>
            <a:endParaRPr lang="en-US"/>
          </a:p>
        </p:txBody>
      </p:sp>
      <p:sp>
        <p:nvSpPr>
          <p:cNvPr id="6" name="Footer Placeholder 5"/>
          <p:cNvSpPr>
            <a:spLocks noGrp="1"/>
          </p:cNvSpPr>
          <p:nvPr>
            <p:ph type="ftr" sz="quarter" idx="11"/>
          </p:nvPr>
        </p:nvSpPr>
        <p:spPr>
          <a:xfrm>
            <a:off x="2057400" y="632460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410200" y="6248400"/>
            <a:ext cx="762000" cy="609600"/>
          </a:xfrm>
        </p:spPr>
        <p:txBody>
          <a:bodyPr/>
          <a:lstStyle>
            <a:lvl1pPr>
              <a:defRPr smtClean="0"/>
            </a:lvl1pPr>
          </a:lstStyle>
          <a:p>
            <a:pPr>
              <a:defRPr/>
            </a:pPr>
            <a:fld id="{5F0AEAC1-4124-4314-B724-B643F6A70566}" type="slidenum">
              <a:rPr lang="en-US" smtClean="0"/>
              <a:pPr>
                <a:defRPr/>
              </a:pPr>
              <a:t>‹#›</a:t>
            </a:fld>
            <a:endParaRPr lang="en-US"/>
          </a:p>
        </p:txBody>
      </p:sp>
      <p:sp>
        <p:nvSpPr>
          <p:cNvPr id="9" name="Text Placeholder 3"/>
          <p:cNvSpPr>
            <a:spLocks noGrp="1"/>
          </p:cNvSpPr>
          <p:nvPr>
            <p:ph type="body" sz="half" idx="13"/>
          </p:nvPr>
        </p:nvSpPr>
        <p:spPr>
          <a:xfrm>
            <a:off x="152400" y="838200"/>
            <a:ext cx="1524000" cy="838200"/>
          </a:xfrm>
        </p:spPr>
        <p:txBody>
          <a:bodyPr/>
          <a:lstStyle>
            <a:lvl1pPr marL="0" indent="0" algn="ctr">
              <a:lnSpc>
                <a:spcPct val="100000"/>
              </a:lnSpc>
              <a:buNone/>
              <a:defRPr sz="16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a:lstStyle>
            <a:lvl1pPr algn="r" defTabSz="914400" rtl="0" eaLnBrk="1" latinLnBrk="0" hangingPunct="1">
              <a:spcBef>
                <a:spcPct val="0"/>
              </a:spcBef>
              <a:buNone/>
              <a:defRPr sz="4400" b="0" kern="120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52400" y="1676400"/>
            <a:ext cx="1527048" cy="2359152"/>
          </a:xfrm>
        </p:spPr>
        <p:txBody>
          <a:bodyPr rtlCol="0">
            <a:normAutofit/>
          </a:bodyPr>
          <a:lstStyle>
            <a:lvl1pPr marL="0" indent="0" algn="ctr">
              <a:lnSpc>
                <a:spcPct val="150000"/>
              </a:lnSpc>
              <a:buNone/>
              <a:defRPr sz="1400" b="1" i="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10E993E-A63F-42DF-BF39-AAA772A4189F}" type="datetimeFigureOut">
              <a:rPr lang="en-US" smtClean="0"/>
              <a:pPr>
                <a:defRPr/>
              </a:pPr>
              <a:t>6/19/2012</a:t>
            </a:fld>
            <a:endParaRPr lang="en-US"/>
          </a:p>
        </p:txBody>
      </p:sp>
      <p:sp>
        <p:nvSpPr>
          <p:cNvPr id="6" name="Footer Placeholder 5"/>
          <p:cNvSpPr>
            <a:spLocks noGrp="1"/>
          </p:cNvSpPr>
          <p:nvPr>
            <p:ph type="ftr" sz="quarter" idx="11"/>
          </p:nvPr>
        </p:nvSpPr>
        <p:spPr>
          <a:xfrm>
            <a:off x="2133600" y="632460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5410200" y="6248400"/>
            <a:ext cx="762000" cy="609600"/>
          </a:xfrm>
        </p:spPr>
        <p:txBody>
          <a:bodyPr/>
          <a:lstStyle>
            <a:lvl1pPr>
              <a:defRPr smtClean="0"/>
            </a:lvl1pPr>
          </a:lstStyle>
          <a:p>
            <a:pPr>
              <a:defRPr/>
            </a:pPr>
            <a:fld id="{5F0AEAC1-4124-4314-B724-B643F6A70566}" type="slidenum">
              <a:rPr lang="en-US" smtClean="0"/>
              <a:pPr>
                <a:defRPr/>
              </a:pPr>
              <a:t>‹#›</a:t>
            </a:fld>
            <a:endParaRPr lang="en-US"/>
          </a:p>
        </p:txBody>
      </p:sp>
      <p:sp>
        <p:nvSpPr>
          <p:cNvPr id="9" name="Text Placeholder 3"/>
          <p:cNvSpPr>
            <a:spLocks noGrp="1"/>
          </p:cNvSpPr>
          <p:nvPr>
            <p:ph type="body" sz="half" idx="13"/>
          </p:nvPr>
        </p:nvSpPr>
        <p:spPr>
          <a:xfrm>
            <a:off x="152400" y="838200"/>
            <a:ext cx="1527048" cy="685800"/>
          </a:xfrm>
        </p:spPr>
        <p:txBody>
          <a:bodyPr rtlCol="0">
            <a:normAutofit/>
          </a:bodyPr>
          <a:lstStyle>
            <a:lvl1pPr marL="0" indent="0" algn="ctr">
              <a:lnSpc>
                <a:spcPct val="100000"/>
              </a:lnSpc>
              <a:buNone/>
              <a:defRPr sz="1600" b="1"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981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027" name="Text Placeholder 2"/>
          <p:cNvSpPr>
            <a:spLocks noGrp="1"/>
          </p:cNvSpPr>
          <p:nvPr>
            <p:ph type="body" idx="1"/>
          </p:nvPr>
        </p:nvSpPr>
        <p:spPr bwMode="auto">
          <a:xfrm>
            <a:off x="2438400" y="2286000"/>
            <a:ext cx="62484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553200" y="6351588"/>
            <a:ext cx="2133600" cy="365125"/>
          </a:xfrm>
          <a:prstGeom prst="rect">
            <a:avLst/>
          </a:prstGeom>
        </p:spPr>
        <p:txBody>
          <a:bodyPr vert="horz" lIns="91440" tIns="45720" rIns="91440" bIns="45720" rtlCol="0" anchor="ctr"/>
          <a:lstStyle>
            <a:lvl1pPr algn="r">
              <a:defRPr sz="900" cap="small" baseline="0" smtClean="0">
                <a:solidFill>
                  <a:schemeClr val="tx1"/>
                </a:solidFill>
                <a:latin typeface="+mj-lt"/>
              </a:defRPr>
            </a:lvl1pPr>
          </a:lstStyle>
          <a:p>
            <a:pPr>
              <a:defRPr/>
            </a:pPr>
            <a:fld id="{810E993E-A63F-42DF-BF39-AAA772A4189F}" type="datetimeFigureOut">
              <a:rPr lang="en-US" smtClean="0"/>
              <a:pPr>
                <a:defRPr/>
              </a:pPr>
              <a:t>6/19/2012</a:t>
            </a:fld>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pPr>
              <a:defRPr/>
            </a:pPr>
            <a:fld id="{5F0AEAC1-4124-4314-B724-B643F6A70566}" type="slidenum">
              <a:rPr lang="en-US" smtClean="0"/>
              <a:pPr>
                <a:defRPr/>
              </a:pPr>
              <a:t>‹#›</a:t>
            </a:fld>
            <a:endParaRPr lang="en-US"/>
          </a:p>
        </p:txBody>
      </p:sp>
      <p:grpSp>
        <p:nvGrpSpPr>
          <p:cNvPr id="10" name="Group 11"/>
          <p:cNvGrpSpPr>
            <a:grpSpLocks/>
          </p:cNvGrpSpPr>
          <p:nvPr/>
        </p:nvGrpSpPr>
        <p:grpSpPr bwMode="auto">
          <a:xfrm>
            <a:off x="0" y="0"/>
            <a:ext cx="1828800" cy="6858000"/>
            <a:chOff x="0" y="0"/>
            <a:chExt cx="1828800" cy="6858000"/>
          </a:xfrm>
        </p:grpSpPr>
        <p:sp>
          <p:nvSpPr>
            <p:cNvPr id="14" name="Rectangle 13"/>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5" name="Rectangle 14"/>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pic>
        <p:nvPicPr>
          <p:cNvPr id="16" name="Picture 15" descr="plnicon12.jpg"/>
          <p:cNvPicPr>
            <a:picLocks noChangeAspect="1"/>
          </p:cNvPicPr>
          <p:nvPr/>
        </p:nvPicPr>
        <p:blipFill>
          <a:blip r:embed="rId13" cstate="print"/>
          <a:stretch>
            <a:fillRect/>
          </a:stretch>
        </p:blipFill>
        <p:spPr>
          <a:xfrm>
            <a:off x="0" y="5791200"/>
            <a:ext cx="1828800" cy="1066800"/>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eaLnBrk="1" fontAlgn="base" hangingPunct="1">
        <a:spcBef>
          <a:spcPct val="0"/>
        </a:spcBef>
        <a:spcAft>
          <a:spcPct val="0"/>
        </a:spcAft>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MT" pitchFamily="34" charset="0"/>
          <a:ea typeface="+mj-ea"/>
          <a:cs typeface="+mj-cs"/>
        </a:defRPr>
      </a:lvl1pPr>
      <a:lvl2pPr algn="ctr" rtl="0" eaLnBrk="1" fontAlgn="base" hangingPunct="1">
        <a:spcBef>
          <a:spcPct val="0"/>
        </a:spcBef>
        <a:spcAft>
          <a:spcPct val="0"/>
        </a:spcAft>
        <a:defRPr sz="4400">
          <a:solidFill>
            <a:schemeClr val="tx1"/>
          </a:solidFill>
          <a:latin typeface="Gill Sans MT" pitchFamily="34" charset="0"/>
        </a:defRPr>
      </a:lvl2pPr>
      <a:lvl3pPr algn="ctr" rtl="0" eaLnBrk="1" fontAlgn="base" hangingPunct="1">
        <a:spcBef>
          <a:spcPct val="0"/>
        </a:spcBef>
        <a:spcAft>
          <a:spcPct val="0"/>
        </a:spcAft>
        <a:defRPr sz="4400">
          <a:solidFill>
            <a:schemeClr val="tx1"/>
          </a:solidFill>
          <a:latin typeface="Gill Sans MT" pitchFamily="34" charset="0"/>
        </a:defRPr>
      </a:lvl3pPr>
      <a:lvl4pPr algn="ctr" rtl="0" eaLnBrk="1" fontAlgn="base" hangingPunct="1">
        <a:spcBef>
          <a:spcPct val="0"/>
        </a:spcBef>
        <a:spcAft>
          <a:spcPct val="0"/>
        </a:spcAft>
        <a:defRPr sz="4400">
          <a:solidFill>
            <a:schemeClr val="tx1"/>
          </a:solidFill>
          <a:latin typeface="Gill Sans MT" pitchFamily="34" charset="0"/>
        </a:defRPr>
      </a:lvl4pPr>
      <a:lvl5pPr algn="ctr" rtl="0" eaLnBrk="1" fontAlgn="base" hangingPunct="1">
        <a:spcBef>
          <a:spcPct val="0"/>
        </a:spcBef>
        <a:spcAft>
          <a:spcPct val="0"/>
        </a:spcAft>
        <a:defRPr sz="4400">
          <a:solidFill>
            <a:schemeClr val="tx1"/>
          </a:solidFill>
          <a:latin typeface="Gill Sans MT" pitchFamily="34" charset="0"/>
        </a:defRPr>
      </a:lvl5pPr>
      <a:lvl6pPr marL="457200" algn="ctr" rtl="0" eaLnBrk="1" fontAlgn="base" hangingPunct="1">
        <a:spcBef>
          <a:spcPct val="0"/>
        </a:spcBef>
        <a:spcAft>
          <a:spcPct val="0"/>
        </a:spcAft>
        <a:defRPr sz="4400">
          <a:solidFill>
            <a:schemeClr val="tx1"/>
          </a:solidFill>
          <a:latin typeface="Gill Sans MT" pitchFamily="34" charset="0"/>
        </a:defRPr>
      </a:lvl6pPr>
      <a:lvl7pPr marL="914400" algn="ctr" rtl="0" eaLnBrk="1" fontAlgn="base" hangingPunct="1">
        <a:spcBef>
          <a:spcPct val="0"/>
        </a:spcBef>
        <a:spcAft>
          <a:spcPct val="0"/>
        </a:spcAft>
        <a:defRPr sz="4400">
          <a:solidFill>
            <a:schemeClr val="tx1"/>
          </a:solidFill>
          <a:latin typeface="Gill Sans MT" pitchFamily="34" charset="0"/>
        </a:defRPr>
      </a:lvl7pPr>
      <a:lvl8pPr marL="1371600" algn="ctr" rtl="0" eaLnBrk="1" fontAlgn="base" hangingPunct="1">
        <a:spcBef>
          <a:spcPct val="0"/>
        </a:spcBef>
        <a:spcAft>
          <a:spcPct val="0"/>
        </a:spcAft>
        <a:defRPr sz="4400">
          <a:solidFill>
            <a:schemeClr val="tx1"/>
          </a:solidFill>
          <a:latin typeface="Gill Sans MT" pitchFamily="34" charset="0"/>
        </a:defRPr>
      </a:lvl8pPr>
      <a:lvl9pPr marL="1828800" algn="ctr" rtl="0" eaLnBrk="1" fontAlgn="base" hangingPunct="1">
        <a:spcBef>
          <a:spcPct val="0"/>
        </a:spcBef>
        <a:spcAft>
          <a:spcPct val="0"/>
        </a:spcAft>
        <a:defRPr sz="4400">
          <a:solidFill>
            <a:schemeClr val="tx1"/>
          </a:solidFill>
          <a:latin typeface="Gill Sans MT" pitchFamily="34" charset="0"/>
        </a:defRPr>
      </a:lvl9pPr>
    </p:titleStyle>
    <p:bodyStyle>
      <a:lvl1pPr marL="457200" indent="-457200" algn="l" rtl="0" eaLnBrk="1" fontAlgn="base" hangingPunct="1">
        <a:spcBef>
          <a:spcPts val="1800"/>
        </a:spcBef>
        <a:spcAft>
          <a:spcPct val="0"/>
        </a:spcAft>
        <a:buClr>
          <a:schemeClr val="accent1"/>
        </a:buClr>
        <a:buSzPct val="100000"/>
        <a:buFont typeface="Arial" charset="0"/>
        <a:buChar char="•"/>
        <a:defRPr sz="3200" kern="1200">
          <a:solidFill>
            <a:schemeClr val="tx1"/>
          </a:solidFill>
          <a:latin typeface="Gill Sans MT" pitchFamily="34" charset="0"/>
          <a:ea typeface="+mn-ea"/>
          <a:cs typeface="+mn-cs"/>
        </a:defRPr>
      </a:lvl1pPr>
      <a:lvl2pPr marL="914400" indent="-457200" algn="l" rtl="0" eaLnBrk="1" fontAlgn="base" hangingPunct="1">
        <a:spcBef>
          <a:spcPts val="1800"/>
        </a:spcBef>
        <a:spcAft>
          <a:spcPct val="0"/>
        </a:spcAft>
        <a:buClr>
          <a:schemeClr val="accent2"/>
        </a:buClr>
        <a:buSzPct val="100000"/>
        <a:buFont typeface="Courier New" pitchFamily="49" charset="0"/>
        <a:buChar char="o"/>
        <a:defRPr sz="3000" kern="1200">
          <a:solidFill>
            <a:schemeClr val="tx1"/>
          </a:solidFill>
          <a:latin typeface="Gill Sans MT" pitchFamily="34" charset="0"/>
          <a:ea typeface="+mn-ea"/>
          <a:cs typeface="+mn-cs"/>
        </a:defRPr>
      </a:lvl2pPr>
      <a:lvl3pPr marL="1371600" indent="-457200" algn="l" rtl="0" eaLnBrk="1" fontAlgn="base" hangingPunct="1">
        <a:spcBef>
          <a:spcPts val="1200"/>
        </a:spcBef>
        <a:spcAft>
          <a:spcPct val="0"/>
        </a:spcAft>
        <a:buClr>
          <a:srgbClr val="D4E336"/>
        </a:buClr>
        <a:buSzPct val="100000"/>
        <a:buFont typeface="Arial" charset="0"/>
        <a:buChar char="•"/>
        <a:defRPr sz="2800" kern="1200">
          <a:solidFill>
            <a:schemeClr val="tx1"/>
          </a:solidFill>
          <a:latin typeface="Gill Sans MT" pitchFamily="34" charset="0"/>
          <a:ea typeface="+mn-ea"/>
          <a:cs typeface="+mn-cs"/>
        </a:defRPr>
      </a:lvl3pPr>
      <a:lvl4pPr marL="1828800" indent="-457200" algn="l" rtl="0" eaLnBrk="1" fontAlgn="base" hangingPunct="1">
        <a:spcBef>
          <a:spcPts val="1200"/>
        </a:spcBef>
        <a:spcAft>
          <a:spcPct val="0"/>
        </a:spcAft>
        <a:buClr>
          <a:srgbClr val="0C8228"/>
        </a:buClr>
        <a:buSzPct val="100000"/>
        <a:buFont typeface="Courier New" pitchFamily="49" charset="0"/>
        <a:buChar char="o"/>
        <a:defRPr sz="2400" kern="1200">
          <a:solidFill>
            <a:schemeClr val="tx1"/>
          </a:solidFill>
          <a:latin typeface="Gill Sans MT" pitchFamily="34" charset="0"/>
          <a:ea typeface="+mn-ea"/>
          <a:cs typeface="+mn-cs"/>
        </a:defRPr>
      </a:lvl4pPr>
      <a:lvl5pPr marL="2286000" indent="-457200" algn="l" rtl="0" eaLnBrk="1" fontAlgn="base" hangingPunct="1">
        <a:spcBef>
          <a:spcPts val="1200"/>
        </a:spcBef>
        <a:spcAft>
          <a:spcPct val="0"/>
        </a:spcAft>
        <a:buClr>
          <a:srgbClr val="C0EDA8"/>
        </a:buClr>
        <a:buSzPct val="100000"/>
        <a:buFont typeface="Arial" charset="0"/>
        <a:buChar char="•"/>
        <a:defRPr sz="2200" kern="1200">
          <a:solidFill>
            <a:schemeClr val="tx1"/>
          </a:solidFill>
          <a:latin typeface="Gill Sans MT" pitchFamily="34" charset="0"/>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lnconference@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lnconference@gmail.com" TargetMode="External"/><Relationship Id="rId7"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asred.msstate.edu/" TargetMode="External"/><Relationship Id="rId5" Type="http://schemas.openxmlformats.org/officeDocument/2006/relationships/image" Target="../media/image14.gif"/><Relationship Id="rId4" Type="http://schemas.openxmlformats.org/officeDocument/2006/relationships/hyperlink" Target="http://www.1890aea.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llaborate.extension.org/wiki/Main_Pa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rachelw@srdc.msstate.edu"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mailto:rachelw@srdc.ms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pln.msstate.edu/"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1905000" y="5105400"/>
            <a:ext cx="7010400" cy="762000"/>
          </a:xfrm>
        </p:spPr>
        <p:txBody>
          <a:bodyPr>
            <a:normAutofit fontScale="92500"/>
          </a:bodyPr>
          <a:lstStyle/>
          <a:p>
            <a:pPr eaLnBrk="1" hangingPunct="1"/>
            <a:r>
              <a:rPr lang="en-US" sz="3600" dirty="0" smtClean="0">
                <a:solidFill>
                  <a:schemeClr val="bg1"/>
                </a:solidFill>
                <a:latin typeface="Arial" charset="0"/>
                <a:cs typeface="Arial" charset="0"/>
              </a:rPr>
              <a:t>Program Committee Chair Briefing</a:t>
            </a:r>
          </a:p>
        </p:txBody>
      </p:sp>
      <p:pic>
        <p:nvPicPr>
          <p:cNvPr id="3075" name="Picture 3" descr="PLNLogo.gif"/>
          <p:cNvPicPr>
            <a:picLocks noChangeAspect="1"/>
          </p:cNvPicPr>
          <p:nvPr/>
        </p:nvPicPr>
        <p:blipFill>
          <a:blip r:embed="rId3" cstate="print"/>
          <a:srcRect/>
          <a:stretch>
            <a:fillRect/>
          </a:stretch>
        </p:blipFill>
        <p:spPr bwMode="auto">
          <a:xfrm>
            <a:off x="381000" y="304801"/>
            <a:ext cx="2514600" cy="1463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931152" cy="838200"/>
          </a:xfrm>
        </p:spPr>
        <p:txBody>
          <a:bodyPr>
            <a:normAutofit fontScale="90000"/>
          </a:bodyPr>
          <a:lstStyle/>
          <a:p>
            <a:pPr eaLnBrk="1" hangingPunct="1">
              <a:defRPr/>
            </a:pPr>
            <a:r>
              <a:rPr lang="en-US" dirty="0" smtClean="0"/>
              <a:t>Housekeeping Items:</a:t>
            </a:r>
            <a:br>
              <a:rPr lang="en-US" dirty="0" smtClean="0"/>
            </a:br>
            <a:r>
              <a:rPr lang="en-US" dirty="0" smtClean="0"/>
              <a:t>Create New Plan of Work</a:t>
            </a:r>
            <a:endParaRPr lang="en-US" dirty="0"/>
          </a:p>
        </p:txBody>
      </p:sp>
      <p:sp>
        <p:nvSpPr>
          <p:cNvPr id="3" name="Content Placeholder 2"/>
          <p:cNvSpPr>
            <a:spLocks noGrp="1"/>
          </p:cNvSpPr>
          <p:nvPr>
            <p:ph idx="1"/>
          </p:nvPr>
        </p:nvSpPr>
        <p:spPr>
          <a:xfrm>
            <a:off x="2286000" y="1905000"/>
            <a:ext cx="6324600" cy="3733800"/>
          </a:xfrm>
        </p:spPr>
        <p:txBody>
          <a:bodyPr/>
          <a:lstStyle/>
          <a:p>
            <a:pPr eaLnBrk="1" hangingPunct="1">
              <a:defRPr/>
            </a:pPr>
            <a:r>
              <a:rPr lang="en-US" dirty="0" smtClean="0"/>
              <a:t>Due Thursday, August 23rd </a:t>
            </a:r>
          </a:p>
          <a:p>
            <a:pPr eaLnBrk="1" hangingPunct="1">
              <a:defRPr/>
            </a:pPr>
            <a:r>
              <a:rPr lang="en-US" dirty="0" smtClean="0"/>
              <a:t>Template posted on PLN site</a:t>
            </a:r>
          </a:p>
          <a:p>
            <a:pPr eaLnBrk="1" hangingPunct="1">
              <a:defRPr/>
            </a:pPr>
            <a:r>
              <a:rPr lang="en-US" dirty="0" smtClean="0"/>
              <a:t>Include </a:t>
            </a:r>
            <a:r>
              <a:rPr lang="en-US" b="1" dirty="0" smtClean="0">
                <a:ln w="1905"/>
                <a:solidFill>
                  <a:schemeClr val="accent2">
                    <a:lumMod val="75000"/>
                  </a:schemeClr>
                </a:solidFill>
                <a:effectLst>
                  <a:glow rad="139700">
                    <a:schemeClr val="accent2">
                      <a:satMod val="175000"/>
                      <a:alpha val="40000"/>
                    </a:schemeClr>
                  </a:glow>
                  <a:innerShdw blurRad="69850" dist="43180" dir="5400000">
                    <a:srgbClr val="000000">
                      <a:alpha val="65000"/>
                    </a:srgbClr>
                  </a:innerShdw>
                </a:effectLst>
              </a:rPr>
              <a:t>NEW</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officers &amp; representatives</a:t>
            </a:r>
          </a:p>
          <a:p>
            <a:pPr eaLnBrk="1" hangingPunct="1">
              <a:defRPr/>
            </a:pPr>
            <a:r>
              <a:rPr lang="en-US" dirty="0" smtClean="0"/>
              <a:t>Include conference call schedule</a:t>
            </a:r>
          </a:p>
          <a:p>
            <a:pPr eaLnBrk="1" hangingPunct="1">
              <a:defRPr/>
            </a:pPr>
            <a:r>
              <a:rPr lang="en-US" dirty="0" smtClean="0"/>
              <a:t>E-mail Plan of Work to </a:t>
            </a:r>
            <a:r>
              <a:rPr lang="en-US" dirty="0" smtClean="0">
                <a:hlinkClick r:id="rId3"/>
              </a:rPr>
              <a:t>plnconference@gmail.com</a:t>
            </a:r>
            <a:r>
              <a:rPr lang="en-US" dirty="0" smtClean="0"/>
              <a:t> </a:t>
            </a:r>
          </a:p>
          <a:p>
            <a:pPr lvl="2" eaLnBrk="1" hangingPunct="1">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1524000"/>
          </a:xfrm>
        </p:spPr>
        <p:txBody>
          <a:bodyPr>
            <a:noAutofit/>
          </a:bodyPr>
          <a:lstStyle/>
          <a:p>
            <a:pPr eaLnBrk="1" hangingPunct="1">
              <a:defRPr/>
            </a:pPr>
            <a:r>
              <a:rPr lang="en-US" sz="3200" dirty="0" smtClean="0"/>
              <a:t>Housekeeping Items:</a:t>
            </a:r>
            <a:br>
              <a:rPr lang="en-US" sz="3200" dirty="0" smtClean="0"/>
            </a:br>
            <a:r>
              <a:rPr lang="en-US" sz="3200" dirty="0" smtClean="0"/>
              <a:t>Elect Officers &amp; PLC Representatives</a:t>
            </a:r>
            <a:endParaRPr lang="en-US" sz="3200" dirty="0"/>
          </a:p>
        </p:txBody>
      </p:sp>
      <p:sp>
        <p:nvSpPr>
          <p:cNvPr id="12291" name="Content Placeholder 2"/>
          <p:cNvSpPr>
            <a:spLocks noGrp="1"/>
          </p:cNvSpPr>
          <p:nvPr>
            <p:ph idx="1"/>
          </p:nvPr>
        </p:nvSpPr>
        <p:spPr>
          <a:xfrm>
            <a:off x="1828800" y="2209800"/>
            <a:ext cx="7086600" cy="3962400"/>
          </a:xfrm>
        </p:spPr>
        <p:txBody>
          <a:bodyPr/>
          <a:lstStyle/>
          <a:p>
            <a:pPr eaLnBrk="1" hangingPunct="1"/>
            <a:r>
              <a:rPr lang="en-US" sz="2400" dirty="0" smtClean="0">
                <a:latin typeface="Arial" charset="0"/>
                <a:cs typeface="Arial" charset="0"/>
              </a:rPr>
              <a:t>Report new officers on 2012-13 Plan of Work</a:t>
            </a:r>
          </a:p>
          <a:p>
            <a:pPr eaLnBrk="1" hangingPunct="1"/>
            <a:r>
              <a:rPr lang="en-US" sz="2400" dirty="0" smtClean="0">
                <a:latin typeface="Arial" charset="0"/>
                <a:cs typeface="Arial" charset="0"/>
              </a:rPr>
              <a:t>1862/1890 PLC Representatives: 3 years</a:t>
            </a:r>
          </a:p>
          <a:p>
            <a:pPr eaLnBrk="1" hangingPunct="1"/>
            <a:r>
              <a:rPr lang="en-US" sz="2400" dirty="0" smtClean="0">
                <a:latin typeface="Arial" charset="0"/>
                <a:cs typeface="Arial" charset="0"/>
              </a:rPr>
              <a:t>Officers: 1 year, but can move up chain </a:t>
            </a:r>
          </a:p>
          <a:p>
            <a:pPr eaLnBrk="1" hangingPunct="1"/>
            <a:r>
              <a:rPr lang="en-US" sz="2400" dirty="0" smtClean="0">
                <a:latin typeface="Arial" charset="0"/>
                <a:cs typeface="Arial" charset="0"/>
              </a:rPr>
              <a:t>New 1890/1862 PLC Reps. accompany current Reps. to PLC meeting Thursday, August 23, 6:45 a.m.</a:t>
            </a:r>
          </a:p>
        </p:txBody>
      </p:sp>
      <p:pic>
        <p:nvPicPr>
          <p:cNvPr id="24584" name="Picture 8" descr="C:\Documents and Settings\rachelw\Local Settings\Temporary Internet Files\Content.IE5\9QTVMVDD\MP900387515[1].jpg"/>
          <p:cNvPicPr>
            <a:picLocks noChangeAspect="1" noChangeArrowheads="1"/>
          </p:cNvPicPr>
          <p:nvPr/>
        </p:nvPicPr>
        <p:blipFill>
          <a:blip r:embed="rId3" cstate="print">
            <a:duotone>
              <a:schemeClr val="accent1">
                <a:shade val="45000"/>
                <a:satMod val="135000"/>
              </a:schemeClr>
              <a:prstClr val="white"/>
            </a:duotone>
          </a:blip>
          <a:srcRect t="20616"/>
          <a:stretch>
            <a:fillRect/>
          </a:stretch>
        </p:blipFill>
        <p:spPr bwMode="auto">
          <a:xfrm>
            <a:off x="4572000" y="5181600"/>
            <a:ext cx="2590800" cy="1467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rPr lang="en-US" sz="3600" dirty="0" smtClean="0">
                <a:latin typeface="Arial" charset="0"/>
                <a:cs typeface="Arial" charset="0"/>
              </a:rPr>
              <a:t>PLC Representatives Completing Terms</a:t>
            </a:r>
          </a:p>
        </p:txBody>
      </p:sp>
      <p:sp>
        <p:nvSpPr>
          <p:cNvPr id="13315" name="Content Placeholder 2"/>
          <p:cNvSpPr>
            <a:spLocks noGrp="1"/>
          </p:cNvSpPr>
          <p:nvPr>
            <p:ph idx="1"/>
          </p:nvPr>
        </p:nvSpPr>
        <p:spPr>
          <a:xfrm>
            <a:off x="2895600" y="1828800"/>
            <a:ext cx="6096000" cy="4572000"/>
          </a:xfrm>
        </p:spPr>
        <p:txBody>
          <a:bodyPr>
            <a:normAutofit fontScale="47500" lnSpcReduction="20000"/>
          </a:bodyPr>
          <a:lstStyle/>
          <a:p>
            <a:pPr eaLnBrk="1" hangingPunct="1"/>
            <a:r>
              <a:rPr lang="en-US" dirty="0" smtClean="0">
                <a:latin typeface="Arial" charset="0"/>
                <a:cs typeface="Arial" charset="0"/>
              </a:rPr>
              <a:t>ANR:  	Nelson Daniels (1890)*	</a:t>
            </a:r>
          </a:p>
          <a:p>
            <a:pPr eaLnBrk="1" hangingPunct="1"/>
            <a:r>
              <a:rPr lang="en-US" dirty="0" smtClean="0">
                <a:latin typeface="Arial" charset="0"/>
                <a:cs typeface="Arial" charset="0"/>
              </a:rPr>
              <a:t>COM:  	Bob Reynolds (1862)</a:t>
            </a:r>
          </a:p>
          <a:p>
            <a:pPr eaLnBrk="1" hangingPunct="1"/>
            <a:r>
              <a:rPr lang="en-US" dirty="0" smtClean="0">
                <a:latin typeface="Arial" charset="0"/>
                <a:cs typeface="Arial" charset="0"/>
              </a:rPr>
              <a:t>FCS:  	</a:t>
            </a:r>
            <a:r>
              <a:rPr lang="en-US" dirty="0" err="1" smtClean="0">
                <a:latin typeface="Arial" charset="0"/>
                <a:cs typeface="Arial" charset="0"/>
              </a:rPr>
              <a:t>Kasundra</a:t>
            </a:r>
            <a:r>
              <a:rPr lang="en-US" dirty="0" smtClean="0">
                <a:latin typeface="Arial" charset="0"/>
                <a:cs typeface="Arial" charset="0"/>
              </a:rPr>
              <a:t> Cyrus (1890)**</a:t>
            </a:r>
          </a:p>
          <a:p>
            <a:pPr eaLnBrk="1" hangingPunct="1"/>
            <a:r>
              <a:rPr lang="en-US" dirty="0" smtClean="0">
                <a:latin typeface="Arial" charset="0"/>
                <a:cs typeface="Arial" charset="0"/>
              </a:rPr>
              <a:t>4H:  		Chris </a:t>
            </a:r>
            <a:r>
              <a:rPr lang="en-US" dirty="0" err="1" smtClean="0">
                <a:latin typeface="Arial" charset="0"/>
                <a:cs typeface="Arial" charset="0"/>
              </a:rPr>
              <a:t>Boleman</a:t>
            </a:r>
            <a:r>
              <a:rPr lang="en-US" dirty="0" smtClean="0">
                <a:latin typeface="Arial" charset="0"/>
                <a:cs typeface="Arial" charset="0"/>
              </a:rPr>
              <a:t> (1862)</a:t>
            </a:r>
          </a:p>
          <a:p>
            <a:pPr eaLnBrk="1" hangingPunct="1"/>
            <a:r>
              <a:rPr lang="en-US" dirty="0" smtClean="0">
                <a:latin typeface="Arial" charset="0"/>
                <a:cs typeface="Arial" charset="0"/>
              </a:rPr>
              <a:t>IT:  		Jim </a:t>
            </a:r>
            <a:r>
              <a:rPr lang="en-US" dirty="0" err="1" smtClean="0">
                <a:latin typeface="Arial" charset="0"/>
                <a:cs typeface="Arial" charset="0"/>
              </a:rPr>
              <a:t>Segers</a:t>
            </a:r>
            <a:r>
              <a:rPr lang="en-US" dirty="0" smtClean="0">
                <a:latin typeface="Arial" charset="0"/>
                <a:cs typeface="Arial" charset="0"/>
              </a:rPr>
              <a:t> (1862)</a:t>
            </a:r>
          </a:p>
          <a:p>
            <a:pPr eaLnBrk="1" hangingPunct="1"/>
            <a:r>
              <a:rPr lang="en-US" dirty="0" smtClean="0">
                <a:latin typeface="Arial" charset="0"/>
                <a:cs typeface="Arial" charset="0"/>
              </a:rPr>
              <a:t>MM:		Carolyn Nobles (1890)***</a:t>
            </a:r>
          </a:p>
          <a:p>
            <a:pPr eaLnBrk="1" hangingPunct="1"/>
            <a:r>
              <a:rPr lang="en-US" dirty="0" smtClean="0">
                <a:latin typeface="Arial" charset="0"/>
                <a:cs typeface="Arial" charset="0"/>
              </a:rPr>
              <a:t>PSD:	Scott Cummings (1862) reappoint</a:t>
            </a:r>
          </a:p>
          <a:p>
            <a:pPr eaLnBrk="1" hangingPunct="1"/>
            <a:endParaRPr lang="en-US" dirty="0" smtClean="0">
              <a:latin typeface="Arial" charset="0"/>
              <a:cs typeface="Arial" charset="0"/>
            </a:endParaRPr>
          </a:p>
          <a:p>
            <a:pPr eaLnBrk="1" hangingPunct="1">
              <a:buNone/>
            </a:pPr>
            <a:r>
              <a:rPr lang="en-US" dirty="0" smtClean="0">
                <a:latin typeface="Arial" charset="0"/>
                <a:cs typeface="Arial" charset="0"/>
              </a:rPr>
              <a:t>   *Also serves as ANR/FCS/CRD/4H Rep. (2013)</a:t>
            </a:r>
          </a:p>
          <a:p>
            <a:pPr eaLnBrk="1" hangingPunct="1">
              <a:buNone/>
            </a:pPr>
            <a:r>
              <a:rPr lang="en-US" dirty="0" smtClean="0">
                <a:latin typeface="Arial" charset="0"/>
                <a:cs typeface="Arial" charset="0"/>
              </a:rPr>
              <a:t>  **Fulfilling gap of term ending 2014</a:t>
            </a:r>
          </a:p>
          <a:p>
            <a:pPr eaLnBrk="1" hangingPunct="1">
              <a:buNone/>
            </a:pPr>
            <a:r>
              <a:rPr lang="en-US" dirty="0" smtClean="0">
                <a:latin typeface="Arial" charset="0"/>
                <a:cs typeface="Arial" charset="0"/>
              </a:rPr>
              <a:t>***Only served one year</a:t>
            </a:r>
          </a:p>
          <a:p>
            <a:pPr eaLnBrk="1" hangingPunct="1">
              <a:buNone/>
            </a:pPr>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p:txBody>
      </p:sp>
      <p:pic>
        <p:nvPicPr>
          <p:cNvPr id="52226" name="Picture 2" descr="C:\Documents and Settings\rachelw\Local Settings\Temporary Internet Files\Content.IE5\NDU11CY8\MP900149024[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304800" y="2590800"/>
            <a:ext cx="2628900" cy="1905000"/>
          </a:xfrm>
          <a:prstGeom prst="rect">
            <a:avLst/>
          </a:prstGeom>
          <a:noFill/>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Committee</a:t>
            </a:r>
            <a:endParaRPr lang="en-US" dirty="0"/>
          </a:p>
        </p:txBody>
      </p:sp>
      <p:sp>
        <p:nvSpPr>
          <p:cNvPr id="3" name="Content Placeholder 2"/>
          <p:cNvSpPr>
            <a:spLocks noGrp="1"/>
          </p:cNvSpPr>
          <p:nvPr>
            <p:ph idx="1"/>
          </p:nvPr>
        </p:nvSpPr>
        <p:spPr>
          <a:xfrm>
            <a:off x="1905000" y="2286000"/>
            <a:ext cx="6629400" cy="1981200"/>
          </a:xfrm>
        </p:spPr>
        <p:txBody>
          <a:bodyPr/>
          <a:lstStyle/>
          <a:p>
            <a:r>
              <a:rPr lang="en-US" sz="2800" dirty="0" smtClean="0"/>
              <a:t>ASRED			Tony Windham</a:t>
            </a:r>
          </a:p>
          <a:p>
            <a:r>
              <a:rPr lang="en-US" sz="2800" dirty="0" smtClean="0"/>
              <a:t>COM/IT/PSD/MM   	</a:t>
            </a:r>
            <a:r>
              <a:rPr lang="en-US" sz="2800" dirty="0" err="1" smtClean="0"/>
              <a:t>Lalit</a:t>
            </a:r>
            <a:r>
              <a:rPr lang="en-US" sz="2800" dirty="0" smtClean="0"/>
              <a:t> Rainey</a:t>
            </a:r>
          </a:p>
          <a:p>
            <a:pPr>
              <a:buNone/>
            </a:pPr>
            <a:endParaRPr lang="en-US" sz="2800" dirty="0"/>
          </a:p>
        </p:txBody>
      </p:sp>
      <p:pic>
        <p:nvPicPr>
          <p:cNvPr id="1027" name="Picture 3" descr="C:\Documents and Settings\rachelw\Local Settings\Temporary Internet Files\Content.IE5\KVKH3ATU\MP900433150[1].jpg"/>
          <p:cNvPicPr>
            <a:picLocks noChangeAspect="1" noChangeArrowheads="1"/>
          </p:cNvPicPr>
          <p:nvPr/>
        </p:nvPicPr>
        <p:blipFill>
          <a:blip r:embed="rId2" cstate="print"/>
          <a:srcRect/>
          <a:stretch>
            <a:fillRect/>
          </a:stretch>
        </p:blipFill>
        <p:spPr bwMode="auto">
          <a:xfrm>
            <a:off x="3581400" y="4038600"/>
            <a:ext cx="3505200" cy="233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rachelw\Local Settings\Temporary Internet Files\Content.IE5\KH42ACZX\MP900422338[1].jpg"/>
          <p:cNvPicPr>
            <a:picLocks noChangeAspect="1" noChangeArrowheads="1"/>
          </p:cNvPicPr>
          <p:nvPr/>
        </p:nvPicPr>
        <p:blipFill>
          <a:blip r:embed="rId3" cstate="print">
            <a:lum contrast="5000"/>
          </a:blip>
          <a:srcRect/>
          <a:stretch>
            <a:fillRect/>
          </a:stretch>
        </p:blipFill>
        <p:spPr bwMode="auto">
          <a:xfrm>
            <a:off x="6858000" y="2514600"/>
            <a:ext cx="2185466" cy="3276600"/>
          </a:xfrm>
          <a:prstGeom prst="rect">
            <a:avLst/>
          </a:prstGeom>
          <a:ln>
            <a:noFill/>
          </a:ln>
          <a:effectLst>
            <a:softEdge rad="112500"/>
          </a:effectLst>
        </p:spPr>
      </p:pic>
      <p:sp>
        <p:nvSpPr>
          <p:cNvPr id="2" name="Title 1"/>
          <p:cNvSpPr>
            <a:spLocks noGrp="1"/>
          </p:cNvSpPr>
          <p:nvPr>
            <p:ph type="title"/>
          </p:nvPr>
        </p:nvSpPr>
        <p:spPr>
          <a:xfrm>
            <a:off x="1755648" y="228600"/>
            <a:ext cx="7388352" cy="914400"/>
          </a:xfrm>
        </p:spPr>
        <p:txBody>
          <a:bodyPr>
            <a:noAutofit/>
          </a:bodyPr>
          <a:lstStyle/>
          <a:p>
            <a:pPr eaLnBrk="1" hangingPunct="1">
              <a:defRPr/>
            </a:pPr>
            <a:r>
              <a:rPr lang="en-US" sz="3600" dirty="0" smtClean="0"/>
              <a:t>Housekeeping Items:</a:t>
            </a:r>
            <a:br>
              <a:rPr lang="en-US" sz="3600" dirty="0" smtClean="0"/>
            </a:br>
            <a:r>
              <a:rPr lang="en-US" sz="3600" dirty="0" smtClean="0"/>
              <a:t>Update Members’ List &amp; Listserv</a:t>
            </a:r>
            <a:endParaRPr lang="en-US" sz="3600" dirty="0"/>
          </a:p>
        </p:txBody>
      </p:sp>
      <p:sp>
        <p:nvSpPr>
          <p:cNvPr id="15364" name="Content Placeholder 2"/>
          <p:cNvSpPr>
            <a:spLocks noGrp="1"/>
          </p:cNvSpPr>
          <p:nvPr>
            <p:ph idx="1"/>
          </p:nvPr>
        </p:nvSpPr>
        <p:spPr>
          <a:xfrm>
            <a:off x="1828800" y="1981200"/>
            <a:ext cx="6019800" cy="4419600"/>
          </a:xfrm>
        </p:spPr>
        <p:txBody>
          <a:bodyPr/>
          <a:lstStyle/>
          <a:p>
            <a:pPr eaLnBrk="1" hangingPunct="1"/>
            <a:r>
              <a:rPr lang="en-US" sz="2000" dirty="0" smtClean="0">
                <a:latin typeface="Arial" charset="0"/>
                <a:cs typeface="Arial" charset="0"/>
              </a:rPr>
              <a:t>Due Thursday, August 23rd</a:t>
            </a:r>
          </a:p>
          <a:p>
            <a:pPr eaLnBrk="1" hangingPunct="1"/>
            <a:r>
              <a:rPr lang="en-US" sz="2000" dirty="0" smtClean="0">
                <a:latin typeface="Arial" charset="0"/>
                <a:cs typeface="Arial" charset="0"/>
              </a:rPr>
              <a:t>Hard copy of current list provided</a:t>
            </a:r>
          </a:p>
          <a:p>
            <a:pPr eaLnBrk="1" hangingPunct="1"/>
            <a:r>
              <a:rPr lang="en-US" sz="2000" dirty="0" smtClean="0">
                <a:latin typeface="Arial" charset="0"/>
                <a:cs typeface="Arial" charset="0"/>
              </a:rPr>
              <a:t>Pass list around in committee meeting</a:t>
            </a:r>
          </a:p>
          <a:p>
            <a:pPr eaLnBrk="1" hangingPunct="1"/>
            <a:r>
              <a:rPr lang="en-US" sz="2000" dirty="0" smtClean="0">
                <a:latin typeface="Arial" charset="0"/>
                <a:cs typeface="Arial" charset="0"/>
              </a:rPr>
              <a:t>Listserv:  Primary email address (no aliases)</a:t>
            </a:r>
          </a:p>
          <a:p>
            <a:pPr eaLnBrk="1" hangingPunct="1"/>
            <a:r>
              <a:rPr lang="en-US" sz="2000" dirty="0" smtClean="0">
                <a:latin typeface="Arial" charset="0"/>
                <a:cs typeface="Arial" charset="0"/>
              </a:rPr>
              <a:t>Return updated list to registration desk </a:t>
            </a:r>
          </a:p>
          <a:p>
            <a:pPr eaLnBrk="1" hangingPunct="1"/>
            <a:endParaRPr lang="en-US" sz="2000" dirty="0" smtClean="0">
              <a:latin typeface="Arial" charset="0"/>
              <a:cs typeface="Arial" charset="0"/>
            </a:endParaRPr>
          </a:p>
          <a:p>
            <a:pPr algn="ctr" eaLnBrk="1" hangingPunct="1">
              <a:buFont typeface="Arial" charset="0"/>
              <a:buNone/>
            </a:pPr>
            <a:r>
              <a:rPr lang="en-US" sz="2000" dirty="0" smtClean="0">
                <a:latin typeface="Arial" charset="0"/>
                <a:cs typeface="Arial" charset="0"/>
              </a:rPr>
              <a:t>Send updates throughout the year to:</a:t>
            </a:r>
          </a:p>
          <a:p>
            <a:pPr algn="ctr" eaLnBrk="1" hangingPunct="1">
              <a:buFont typeface="Arial" charset="0"/>
              <a:buNone/>
            </a:pPr>
            <a:r>
              <a:rPr lang="en-US" sz="2000" dirty="0" smtClean="0">
                <a:latin typeface="Arial" charset="0"/>
                <a:cs typeface="Arial" charset="0"/>
              </a:rPr>
              <a:t>Rachel Welborn </a:t>
            </a:r>
          </a:p>
          <a:p>
            <a:pPr algn="ctr" eaLnBrk="1" hangingPunct="1">
              <a:buFont typeface="Arial" charset="0"/>
              <a:buNone/>
            </a:pPr>
            <a:r>
              <a:rPr lang="en-US" sz="2000" dirty="0" smtClean="0">
                <a:latin typeface="Arial" charset="0"/>
                <a:cs typeface="Arial" charset="0"/>
              </a:rPr>
              <a:t>rachelw@srdc.msstate.edu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931152" cy="1066800"/>
          </a:xfrm>
        </p:spPr>
        <p:txBody>
          <a:bodyPr>
            <a:normAutofit fontScale="90000"/>
          </a:bodyPr>
          <a:lstStyle/>
          <a:p>
            <a:pPr eaLnBrk="1" hangingPunct="1">
              <a:defRPr/>
            </a:pPr>
            <a:r>
              <a:rPr lang="en-US" dirty="0" smtClean="0"/>
              <a:t>Housekeeping Items:</a:t>
            </a:r>
            <a:br>
              <a:rPr lang="en-US" dirty="0" smtClean="0"/>
            </a:br>
            <a:r>
              <a:rPr lang="en-US" dirty="0" smtClean="0"/>
              <a:t>Action &amp; Information Items</a:t>
            </a:r>
            <a:endParaRPr lang="en-US" dirty="0"/>
          </a:p>
        </p:txBody>
      </p:sp>
      <p:sp>
        <p:nvSpPr>
          <p:cNvPr id="16387" name="Content Placeholder 2"/>
          <p:cNvSpPr>
            <a:spLocks noGrp="1"/>
          </p:cNvSpPr>
          <p:nvPr>
            <p:ph idx="1"/>
          </p:nvPr>
        </p:nvSpPr>
        <p:spPr>
          <a:xfrm>
            <a:off x="1905000" y="2057400"/>
            <a:ext cx="7162800" cy="2057400"/>
          </a:xfrm>
        </p:spPr>
        <p:txBody>
          <a:bodyPr>
            <a:normAutofit fontScale="92500"/>
          </a:bodyPr>
          <a:lstStyle/>
          <a:p>
            <a:pPr eaLnBrk="1" hangingPunct="1"/>
            <a:r>
              <a:rPr lang="en-US" sz="2800" dirty="0" smtClean="0">
                <a:latin typeface="Arial" charset="0"/>
                <a:cs typeface="Arial" charset="0"/>
              </a:rPr>
              <a:t>Due Wednesday, August 22, by 3:00 p.m.</a:t>
            </a:r>
          </a:p>
          <a:p>
            <a:pPr eaLnBrk="1" hangingPunct="1"/>
            <a:r>
              <a:rPr lang="en-US" sz="2800" dirty="0" smtClean="0">
                <a:latin typeface="Arial" charset="0"/>
                <a:cs typeface="Arial" charset="0"/>
              </a:rPr>
              <a:t>Template for Action &amp; Information Items</a:t>
            </a:r>
          </a:p>
          <a:p>
            <a:pPr eaLnBrk="1" hangingPunct="1"/>
            <a:r>
              <a:rPr lang="en-US" sz="2800" dirty="0" smtClean="0">
                <a:latin typeface="Arial" charset="0"/>
                <a:cs typeface="Arial" charset="0"/>
              </a:rPr>
              <a:t>E-mail to </a:t>
            </a:r>
            <a:r>
              <a:rPr lang="en-US" sz="2800" dirty="0" smtClean="0">
                <a:latin typeface="Arial" charset="0"/>
                <a:cs typeface="Arial" charset="0"/>
                <a:hlinkClick r:id="rId3"/>
              </a:rPr>
              <a:t>plnconference@gmail.com</a:t>
            </a:r>
            <a:r>
              <a:rPr lang="en-US" sz="2800" dirty="0" smtClean="0">
                <a:latin typeface="Arial" charset="0"/>
                <a:cs typeface="Arial" charset="0"/>
              </a:rPr>
              <a:t> </a:t>
            </a:r>
          </a:p>
        </p:txBody>
      </p:sp>
      <p:pic>
        <p:nvPicPr>
          <p:cNvPr id="22532" name="Picture 4" descr="http://srpln.msstate.edu/img/side_bar/aea.gif">
            <a:hlinkClick r:id="rId4"/>
          </p:cNvPr>
          <p:cNvPicPr>
            <a:picLocks noChangeAspect="1" noChangeArrowheads="1"/>
          </p:cNvPicPr>
          <p:nvPr/>
        </p:nvPicPr>
        <p:blipFill>
          <a:blip r:embed="rId5" cstate="print"/>
          <a:srcRect/>
          <a:stretch>
            <a:fillRect/>
          </a:stretch>
        </p:blipFill>
        <p:spPr bwMode="auto">
          <a:xfrm>
            <a:off x="6096000" y="4114800"/>
            <a:ext cx="1571625" cy="1571625"/>
          </a:xfrm>
          <a:prstGeom prst="rect">
            <a:avLst/>
          </a:prstGeom>
          <a:noFill/>
          <a:effectLst>
            <a:reflection blurRad="6350" stA="50000" endA="300" endPos="55000" dir="5400000" sy="-100000" algn="bl" rotWithShape="0"/>
          </a:effectLst>
        </p:spPr>
      </p:pic>
      <p:pic>
        <p:nvPicPr>
          <p:cNvPr id="22534" name="Picture 6" descr="http://srpln.msstate.edu/img/side_bar/asred.gif">
            <a:hlinkClick r:id="rId6"/>
          </p:cNvPr>
          <p:cNvPicPr>
            <a:picLocks noChangeAspect="1" noChangeArrowheads="1"/>
          </p:cNvPicPr>
          <p:nvPr/>
        </p:nvPicPr>
        <p:blipFill>
          <a:blip r:embed="rId7" cstate="print"/>
          <a:srcRect/>
          <a:stretch>
            <a:fillRect/>
          </a:stretch>
        </p:blipFill>
        <p:spPr bwMode="auto">
          <a:xfrm>
            <a:off x="3200400" y="4267200"/>
            <a:ext cx="2105888" cy="1219200"/>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normAutofit/>
          </a:bodyPr>
          <a:lstStyle/>
          <a:p>
            <a:pPr eaLnBrk="1" hangingPunct="1"/>
            <a:r>
              <a:rPr lang="en-US" sz="3600" dirty="0" smtClean="0">
                <a:latin typeface="Arial" charset="0"/>
                <a:cs typeface="Arial" charset="0"/>
              </a:rPr>
              <a:t>Action Item</a:t>
            </a:r>
          </a:p>
        </p:txBody>
      </p:sp>
      <p:sp>
        <p:nvSpPr>
          <p:cNvPr id="3" name="Content Placeholder 2"/>
          <p:cNvSpPr>
            <a:spLocks noGrp="1"/>
          </p:cNvSpPr>
          <p:nvPr>
            <p:ph idx="1"/>
          </p:nvPr>
        </p:nvSpPr>
        <p:spPr>
          <a:xfrm>
            <a:off x="3048000" y="2057400"/>
            <a:ext cx="5943600" cy="3840163"/>
          </a:xfrm>
        </p:spPr>
        <p:txBody>
          <a:bodyPr>
            <a:normAutofit/>
          </a:bodyPr>
          <a:lstStyle/>
          <a:p>
            <a:pPr eaLnBrk="1" hangingPunct="1">
              <a:buFont typeface="Arial" charset="0"/>
              <a:buNone/>
              <a:defRPr/>
            </a:pPr>
            <a:r>
              <a:rPr lang="en-US" sz="2600" dirty="0" smtClean="0"/>
              <a:t>Clear &amp; Concise Proposal that:</a:t>
            </a:r>
          </a:p>
          <a:p>
            <a:pPr eaLnBrk="1" hangingPunct="1">
              <a:buFont typeface="Arial" charset="0"/>
              <a:buNone/>
              <a:defRPr/>
            </a:pPr>
            <a:endParaRPr lang="en-US" sz="2600" dirty="0" smtClean="0"/>
          </a:p>
          <a:p>
            <a:pPr>
              <a:defRPr/>
            </a:pPr>
            <a:r>
              <a:rPr lang="en-US" sz="2400" dirty="0" smtClean="0"/>
              <a:t>Requires a commitment of resources across 1862 and 1890 institutions </a:t>
            </a:r>
          </a:p>
          <a:p>
            <a:pPr>
              <a:defRPr/>
            </a:pPr>
            <a:r>
              <a:rPr lang="en-US" sz="2400" dirty="0" smtClean="0"/>
              <a:t>Changes established practice</a:t>
            </a:r>
          </a:p>
          <a:p>
            <a:pPr>
              <a:defRPr/>
            </a:pPr>
            <a:r>
              <a:rPr lang="en-US" sz="2400" dirty="0" smtClean="0"/>
              <a:t>Impacts others outside of the committee</a:t>
            </a:r>
          </a:p>
          <a:p>
            <a:pPr eaLnBrk="1" hangingPunct="1">
              <a:buFont typeface="Arial" charset="0"/>
              <a:buNone/>
              <a:defRPr/>
            </a:pPr>
            <a:endParaRPr lang="en-US" dirty="0"/>
          </a:p>
        </p:txBody>
      </p:sp>
      <p:sp>
        <p:nvSpPr>
          <p:cNvPr id="6" name="Text Placeholder 5"/>
          <p:cNvSpPr>
            <a:spLocks noGrp="1"/>
          </p:cNvSpPr>
          <p:nvPr>
            <p:ph type="body" idx="4294967295"/>
          </p:nvPr>
        </p:nvSpPr>
        <p:spPr>
          <a:xfrm>
            <a:off x="0" y="1676400"/>
            <a:ext cx="1828800" cy="4144963"/>
          </a:xfrm>
        </p:spPr>
        <p:txBody>
          <a:bodyPr>
            <a:normAutofit/>
          </a:bodyPr>
          <a:lstStyle/>
          <a:p>
            <a:pPr marL="0" indent="0" algn="ctr">
              <a:buNone/>
              <a:defRPr/>
            </a:pPr>
            <a:r>
              <a:rPr lang="en-US" sz="2000" dirty="0" smtClean="0"/>
              <a:t>A proposed </a:t>
            </a:r>
          </a:p>
          <a:p>
            <a:pPr marL="0" indent="0" algn="ctr">
              <a:buNone/>
              <a:defRPr/>
            </a:pPr>
            <a:r>
              <a:rPr lang="en-US" sz="2000" b="1" i="1" dirty="0" smtClean="0"/>
              <a:t>activity or policy decision </a:t>
            </a:r>
          </a:p>
          <a:p>
            <a:pPr marL="0" indent="0" algn="ctr">
              <a:buNone/>
              <a:defRPr/>
            </a:pPr>
            <a:r>
              <a:rPr lang="en-US" sz="2000" dirty="0" smtClean="0"/>
              <a:t>needing </a:t>
            </a:r>
          </a:p>
          <a:p>
            <a:pPr marL="0" indent="0" algn="ctr">
              <a:buNone/>
              <a:defRPr/>
            </a:pPr>
            <a:r>
              <a:rPr lang="en-US" sz="2000" b="1" i="1" dirty="0" smtClean="0"/>
              <a:t>joint</a:t>
            </a:r>
            <a:r>
              <a:rPr lang="en-US" sz="2000" dirty="0" smtClean="0"/>
              <a:t> </a:t>
            </a:r>
          </a:p>
          <a:p>
            <a:pPr marL="0" indent="0" algn="ctr">
              <a:buNone/>
              <a:defRPr/>
            </a:pPr>
            <a:r>
              <a:rPr lang="en-US" sz="2000" dirty="0" smtClean="0"/>
              <a:t>AEA and ASRED </a:t>
            </a:r>
          </a:p>
          <a:p>
            <a:pPr marL="0" indent="0" algn="ctr">
              <a:buNone/>
              <a:defRPr/>
            </a:pPr>
            <a:r>
              <a:rPr lang="en-US" sz="2000" dirty="0" smtClean="0"/>
              <a:t>administrator approval.</a:t>
            </a:r>
          </a:p>
          <a:p>
            <a:pPr marL="0" indent="0"/>
            <a:endParaRPr lang="en-US" sz="2000" dirty="0"/>
          </a:p>
        </p:txBody>
      </p:sp>
      <p:sp>
        <p:nvSpPr>
          <p:cNvPr id="4" name="TextBox 3"/>
          <p:cNvSpPr txBox="1"/>
          <p:nvPr/>
        </p:nvSpPr>
        <p:spPr>
          <a:xfrm>
            <a:off x="1981200" y="3733800"/>
            <a:ext cx="6858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defRPr/>
            </a:pPr>
            <a:r>
              <a:rPr lang="en-US" sz="3200" dirty="0"/>
              <a:t>OR</a:t>
            </a:r>
          </a:p>
        </p:txBody>
      </p:sp>
      <p:sp>
        <p:nvSpPr>
          <p:cNvPr id="7" name="Left Brace 6"/>
          <p:cNvSpPr/>
          <p:nvPr/>
        </p:nvSpPr>
        <p:spPr>
          <a:xfrm>
            <a:off x="2743200" y="3124200"/>
            <a:ext cx="457200" cy="2438400"/>
          </a:xfrm>
          <a:prstGeom prst="leftBrace">
            <a:avLst>
              <a:gd name="adj1" fmla="val 86988"/>
              <a:gd name="adj2" fmla="val 48931"/>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381000"/>
            <a:ext cx="7162800" cy="685800"/>
          </a:xfrm>
        </p:spPr>
        <p:txBody>
          <a:bodyPr>
            <a:normAutofit fontScale="90000"/>
          </a:bodyPr>
          <a:lstStyle/>
          <a:p>
            <a:pPr eaLnBrk="1" hangingPunct="1"/>
            <a:r>
              <a:rPr lang="en-US" dirty="0" smtClean="0">
                <a:latin typeface="Arial" charset="0"/>
                <a:cs typeface="Arial" charset="0"/>
              </a:rPr>
              <a:t>Action Item:  Good Example</a:t>
            </a:r>
          </a:p>
        </p:txBody>
      </p:sp>
      <p:sp>
        <p:nvSpPr>
          <p:cNvPr id="4" name="Rectangle 3"/>
          <p:cNvSpPr txBox="1">
            <a:spLocks noChangeArrowheads="1"/>
          </p:cNvSpPr>
          <p:nvPr/>
        </p:nvSpPr>
        <p:spPr>
          <a:xfrm>
            <a:off x="1828800" y="1676400"/>
            <a:ext cx="6934200" cy="4876800"/>
          </a:xfrm>
          <a:prstGeom prst="rect">
            <a:avLst/>
          </a:prstGeom>
        </p:spPr>
        <p:txBody>
          <a:bodyPr/>
          <a:lstStyle/>
          <a:p>
            <a:pPr marL="342900" indent="-342900" fontAlgn="auto">
              <a:lnSpc>
                <a:spcPct val="80000"/>
              </a:lnSpc>
              <a:spcBef>
                <a:spcPct val="20000"/>
              </a:spcBef>
              <a:spcAft>
                <a:spcPts val="0"/>
              </a:spcAft>
              <a:defRPr/>
            </a:pPr>
            <a:r>
              <a:rPr lang="en-US" sz="2000" b="1" dirty="0">
                <a:latin typeface="Arial" pitchFamily="34" charset="0"/>
                <a:cs typeface="Arial" pitchFamily="34" charset="0"/>
              </a:rPr>
              <a:t>Health Disparities:  Family and Consumer Sciences</a:t>
            </a:r>
          </a:p>
          <a:p>
            <a:pPr marL="342900" indent="-342900" fontAlgn="auto">
              <a:lnSpc>
                <a:spcPct val="80000"/>
              </a:lnSpc>
              <a:spcBef>
                <a:spcPct val="20000"/>
              </a:spcBef>
              <a:spcAft>
                <a:spcPts val="0"/>
              </a:spcAft>
              <a:buFont typeface="Wingdings" pitchFamily="-96" charset="2"/>
              <a:buNone/>
              <a:defRPr/>
            </a:pPr>
            <a:endParaRPr lang="en-US" sz="2000" dirty="0">
              <a:solidFill>
                <a:schemeClr val="tx2"/>
              </a:solidFill>
              <a:latin typeface="Arial" pitchFamily="34" charset="0"/>
              <a:cs typeface="Arial" pitchFamily="34" charset="0"/>
            </a:endParaRPr>
          </a:p>
          <a:p>
            <a:pPr marL="342900" indent="-34290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a:t>
            </a:r>
            <a:r>
              <a:rPr lang="en-US" sz="2000" b="1" dirty="0">
                <a:latin typeface="Arial" pitchFamily="34" charset="0"/>
                <a:cs typeface="Arial" pitchFamily="34" charset="0"/>
              </a:rPr>
              <a:t>Background:</a:t>
            </a:r>
            <a:r>
              <a:rPr lang="en-US" sz="2000" dirty="0">
                <a:latin typeface="Arial" pitchFamily="34" charset="0"/>
                <a:cs typeface="Arial" pitchFamily="34" charset="0"/>
              </a:rPr>
              <a:t>  A regional meeting of FCS Program Leaders &amp; Specialists is needed to:</a:t>
            </a:r>
          </a:p>
          <a:p>
            <a:pPr marL="342900" indent="-34290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54864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1) Provide professional development in the area of health disparities; </a:t>
            </a:r>
          </a:p>
          <a:p>
            <a:pPr marL="342900" indent="-54864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54864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2) Explore opportunities for multi-state and interdisciplinary efforts; </a:t>
            </a:r>
          </a:p>
          <a:p>
            <a:pPr marL="342900" indent="-54864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54864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3) Form teams to write proposals for funding, development or adoption of health curricula across the region.</a:t>
            </a:r>
          </a:p>
          <a:p>
            <a:pPr marL="342900" indent="-34290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34290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a:t>
            </a:r>
            <a:r>
              <a:rPr lang="en-US" sz="2000" b="1" dirty="0">
                <a:latin typeface="Arial" pitchFamily="34" charset="0"/>
                <a:cs typeface="Arial" pitchFamily="34" charset="0"/>
              </a:rPr>
              <a:t>Action Requested</a:t>
            </a:r>
            <a:r>
              <a:rPr lang="en-US" sz="2000" dirty="0">
                <a:latin typeface="Arial" pitchFamily="34" charset="0"/>
                <a:cs typeface="Arial" pitchFamily="34" charset="0"/>
              </a:rPr>
              <a:t>: Approval for regional </a:t>
            </a:r>
            <a:r>
              <a:rPr lang="en-US" sz="2000" dirty="0" smtClean="0">
                <a:latin typeface="Arial" pitchFamily="34" charset="0"/>
                <a:cs typeface="Arial" pitchFamily="34" charset="0"/>
              </a:rPr>
              <a:t>meeting</a:t>
            </a:r>
          </a:p>
          <a:p>
            <a:pPr marL="342900" indent="-342900" fontAlgn="auto">
              <a:lnSpc>
                <a:spcPct val="80000"/>
              </a:lnSpc>
              <a:spcBef>
                <a:spcPct val="20000"/>
              </a:spcBef>
              <a:spcAft>
                <a:spcPts val="0"/>
              </a:spcAft>
              <a:buFont typeface="Wingdings" pitchFamily="-96" charset="2"/>
              <a:buNone/>
              <a:defRPr/>
            </a:pPr>
            <a:endParaRPr lang="en-US" sz="2000" dirty="0">
              <a:latin typeface="Arial" pitchFamily="34" charset="0"/>
              <a:cs typeface="Arial" pitchFamily="34" charset="0"/>
            </a:endParaRPr>
          </a:p>
          <a:p>
            <a:pPr marL="342900" indent="-342900" fontAlgn="auto">
              <a:lnSpc>
                <a:spcPct val="80000"/>
              </a:lnSpc>
              <a:spcBef>
                <a:spcPct val="20000"/>
              </a:spcBef>
              <a:spcAft>
                <a:spcPts val="0"/>
              </a:spcAft>
              <a:buFont typeface="Wingdings" pitchFamily="-96" charset="2"/>
              <a:buNone/>
              <a:defRPr/>
            </a:pPr>
            <a:r>
              <a:rPr lang="en-US" sz="2000" dirty="0">
                <a:latin typeface="Arial" pitchFamily="34" charset="0"/>
                <a:cs typeface="Arial" pitchFamily="34" charset="0"/>
              </a:rPr>
              <a:t>	</a:t>
            </a:r>
            <a:r>
              <a:rPr lang="en-US" sz="2000" b="1" dirty="0">
                <a:latin typeface="Arial" pitchFamily="34" charset="0"/>
                <a:cs typeface="Arial" pitchFamily="34" charset="0"/>
              </a:rPr>
              <a:t>Timeline:</a:t>
            </a:r>
            <a:r>
              <a:rPr lang="en-US" sz="2000" dirty="0">
                <a:latin typeface="Arial" pitchFamily="34" charset="0"/>
                <a:cs typeface="Arial" pitchFamily="34" charset="0"/>
              </a:rPr>
              <a:t>  September 1, </a:t>
            </a:r>
            <a:r>
              <a:rPr lang="en-US" sz="2000" dirty="0" smtClean="0">
                <a:latin typeface="Arial" pitchFamily="34" charset="0"/>
                <a:cs typeface="Arial" pitchFamily="34" charset="0"/>
              </a:rPr>
              <a:t>2012 </a:t>
            </a:r>
            <a:r>
              <a:rPr lang="en-US" sz="2000" dirty="0">
                <a:latin typeface="Arial" pitchFamily="34" charset="0"/>
                <a:cs typeface="Arial" pitchFamily="34" charset="0"/>
              </a:rPr>
              <a:t>- August 31, </a:t>
            </a:r>
            <a:r>
              <a:rPr lang="en-US" sz="2000" dirty="0" smtClean="0">
                <a:latin typeface="Arial" pitchFamily="34" charset="0"/>
                <a:cs typeface="Arial" pitchFamily="34" charset="0"/>
              </a:rPr>
              <a:t>2013</a:t>
            </a:r>
            <a:endParaRPr lang="en-US" sz="2000" dirty="0">
              <a:latin typeface="Arial" pitchFamily="34" charset="0"/>
              <a:cs typeface="Arial" pitchFamily="34" charset="0"/>
            </a:endParaRPr>
          </a:p>
        </p:txBody>
      </p:sp>
      <p:sp>
        <p:nvSpPr>
          <p:cNvPr id="5" name="Rectangular Callout 4"/>
          <p:cNvSpPr/>
          <p:nvPr/>
        </p:nvSpPr>
        <p:spPr>
          <a:xfrm rot="2369510">
            <a:off x="7653498" y="3781412"/>
            <a:ext cx="1395413" cy="799930"/>
          </a:xfrm>
          <a:prstGeom prst="wedgeRectCallout">
            <a:avLst>
              <a:gd name="adj1" fmla="val -111882"/>
              <a:gd name="adj2" fmla="val 32091"/>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Concise</a:t>
            </a:r>
          </a:p>
        </p:txBody>
      </p:sp>
      <p:sp>
        <p:nvSpPr>
          <p:cNvPr id="6" name="Rectangular Callout 5"/>
          <p:cNvSpPr/>
          <p:nvPr/>
        </p:nvSpPr>
        <p:spPr>
          <a:xfrm rot="19034449">
            <a:off x="271403" y="1968683"/>
            <a:ext cx="1447800" cy="914400"/>
          </a:xfrm>
          <a:prstGeom prst="wedgeRectCallout">
            <a:avLst>
              <a:gd name="adj1" fmla="val 56239"/>
              <a:gd name="adj2" fmla="val 103374"/>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Commits resources</a:t>
            </a:r>
          </a:p>
        </p:txBody>
      </p:sp>
      <p:sp>
        <p:nvSpPr>
          <p:cNvPr id="7" name="Rectangular Callout 6"/>
          <p:cNvSpPr/>
          <p:nvPr/>
        </p:nvSpPr>
        <p:spPr>
          <a:xfrm rot="20627373">
            <a:off x="133056" y="4170965"/>
            <a:ext cx="1663700" cy="1190172"/>
          </a:xfrm>
          <a:prstGeom prst="wedgeRectCallout">
            <a:avLst>
              <a:gd name="adj1" fmla="val 54849"/>
              <a:gd name="adj2" fmla="val 127792"/>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Committee cannot move forward w/o approval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5000" y="381000"/>
            <a:ext cx="7086600" cy="685800"/>
          </a:xfrm>
        </p:spPr>
        <p:txBody>
          <a:bodyPr>
            <a:normAutofit fontScale="90000"/>
          </a:bodyPr>
          <a:lstStyle/>
          <a:p>
            <a:pPr eaLnBrk="1" hangingPunct="1"/>
            <a:r>
              <a:rPr lang="en-US" dirty="0" smtClean="0">
                <a:latin typeface="Arial" charset="0"/>
                <a:cs typeface="Arial" charset="0"/>
              </a:rPr>
              <a:t>Action Item: Poor Example</a:t>
            </a:r>
          </a:p>
        </p:txBody>
      </p:sp>
      <p:sp>
        <p:nvSpPr>
          <p:cNvPr id="4" name="Rectangle 3"/>
          <p:cNvSpPr txBox="1">
            <a:spLocks noChangeArrowheads="1"/>
          </p:cNvSpPr>
          <p:nvPr/>
        </p:nvSpPr>
        <p:spPr>
          <a:xfrm>
            <a:off x="1905000" y="1905000"/>
            <a:ext cx="7086600" cy="4953000"/>
          </a:xfrm>
          <a:prstGeom prst="rect">
            <a:avLst/>
          </a:prstGeom>
        </p:spPr>
        <p:txBody>
          <a:bodyPr>
            <a:normAutofit/>
          </a:bodyPr>
          <a:lstStyle/>
          <a:p>
            <a:pPr fontAlgn="auto">
              <a:lnSpc>
                <a:spcPct val="80000"/>
              </a:lnSpc>
              <a:spcBef>
                <a:spcPts val="0"/>
              </a:spcBef>
              <a:spcAft>
                <a:spcPts val="0"/>
              </a:spcAft>
              <a:defRPr/>
            </a:pPr>
            <a:r>
              <a:rPr lang="en-US" sz="2000" b="1" dirty="0">
                <a:latin typeface="+mn-lt"/>
              </a:rPr>
              <a:t>Encourage Participation in National Meetings:  </a:t>
            </a:r>
            <a:endParaRPr lang="en-US" sz="2000" b="1" dirty="0">
              <a:solidFill>
                <a:schemeClr val="accent6">
                  <a:lumMod val="50000"/>
                </a:schemeClr>
              </a:solidFill>
              <a:latin typeface="+mn-lt"/>
            </a:endParaRP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a:latin typeface="+mn-lt"/>
              </a:rPr>
              <a:t>Background</a:t>
            </a:r>
            <a:r>
              <a:rPr lang="en-US" sz="2000" dirty="0">
                <a:latin typeface="+mn-lt"/>
              </a:rPr>
              <a:t> – Due to the impending success of the national </a:t>
            </a:r>
            <a:r>
              <a:rPr lang="en-US" sz="2000" dirty="0" err="1">
                <a:latin typeface="+mn-lt"/>
              </a:rPr>
              <a:t>eXtension</a:t>
            </a:r>
            <a:r>
              <a:rPr lang="en-US" sz="2000" dirty="0">
                <a:latin typeface="+mn-lt"/>
              </a:rPr>
              <a:t> effort, faculty of state Extension organizations have more opportunities to collaborate with colleagues on a broader scale.  Participation in national meetings would give faculty more opportunities to network with their counterparts and learn of ongoing activities in which they can partner.  Extension leadership is asked to consider supporting the increase in attendance by faculty to national meetings that could improve relationships and collaboration between state organizations.</a:t>
            </a: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a:latin typeface="+mn-lt"/>
              </a:rPr>
              <a:t>Committee(s) Involved </a:t>
            </a:r>
            <a:r>
              <a:rPr lang="en-US" sz="2000" dirty="0">
                <a:latin typeface="+mn-lt"/>
              </a:rPr>
              <a:t>–  All committees</a:t>
            </a: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a:latin typeface="+mn-lt"/>
              </a:rPr>
              <a:t>Action Needed </a:t>
            </a:r>
            <a:r>
              <a:rPr lang="en-US" sz="2000" dirty="0">
                <a:latin typeface="+mn-lt"/>
              </a:rPr>
              <a:t>–  Approval for professional faculty/staff </a:t>
            </a:r>
          </a:p>
          <a:p>
            <a:pPr fontAlgn="auto">
              <a:lnSpc>
                <a:spcPct val="80000"/>
              </a:lnSpc>
              <a:spcBef>
                <a:spcPts val="0"/>
              </a:spcBef>
              <a:spcAft>
                <a:spcPts val="0"/>
              </a:spcAft>
              <a:defRPr/>
            </a:pPr>
            <a:r>
              <a:rPr lang="en-US" sz="2000" dirty="0">
                <a:latin typeface="+mn-lt"/>
              </a:rPr>
              <a:t>to attend national meetings.</a:t>
            </a:r>
          </a:p>
          <a:p>
            <a:pPr fontAlgn="auto">
              <a:lnSpc>
                <a:spcPct val="80000"/>
              </a:lnSpc>
              <a:spcBef>
                <a:spcPts val="0"/>
              </a:spcBef>
              <a:spcAft>
                <a:spcPts val="0"/>
              </a:spcAft>
              <a:defRPr/>
            </a:pPr>
            <a:endParaRPr lang="en-US" sz="2000" dirty="0">
              <a:latin typeface="+mn-lt"/>
            </a:endParaRPr>
          </a:p>
          <a:p>
            <a:pPr fontAlgn="auto">
              <a:lnSpc>
                <a:spcPct val="80000"/>
              </a:lnSpc>
              <a:spcBef>
                <a:spcPts val="0"/>
              </a:spcBef>
              <a:spcAft>
                <a:spcPts val="0"/>
              </a:spcAft>
              <a:defRPr/>
            </a:pPr>
            <a:r>
              <a:rPr lang="en-US" sz="2000" b="1" dirty="0" smtClean="0">
                <a:latin typeface="+mn-lt"/>
              </a:rPr>
              <a:t>Timeline </a:t>
            </a:r>
            <a:r>
              <a:rPr lang="en-US" sz="2000" dirty="0">
                <a:latin typeface="+mn-lt"/>
              </a:rPr>
              <a:t>– </a:t>
            </a:r>
            <a:r>
              <a:rPr lang="en-US" sz="2000" dirty="0" smtClean="0">
                <a:latin typeface="+mn-lt"/>
              </a:rPr>
              <a:t>2012 </a:t>
            </a:r>
            <a:r>
              <a:rPr lang="en-US" sz="2000" dirty="0">
                <a:latin typeface="+mn-lt"/>
              </a:rPr>
              <a:t>and beyond.</a:t>
            </a:r>
          </a:p>
          <a:p>
            <a:pPr marL="342900" indent="-342900" fontAlgn="auto">
              <a:lnSpc>
                <a:spcPct val="80000"/>
              </a:lnSpc>
              <a:spcBef>
                <a:spcPct val="20000"/>
              </a:spcBef>
              <a:spcAft>
                <a:spcPts val="0"/>
              </a:spcAft>
              <a:defRPr/>
            </a:pPr>
            <a:endParaRPr lang="en-US" sz="1850" dirty="0">
              <a:solidFill>
                <a:schemeClr val="tx2"/>
              </a:solidFill>
              <a:latin typeface="+mn-lt"/>
            </a:endParaRPr>
          </a:p>
        </p:txBody>
      </p:sp>
      <p:sp>
        <p:nvSpPr>
          <p:cNvPr id="6" name="Rectangular Callout 5"/>
          <p:cNvSpPr/>
          <p:nvPr/>
        </p:nvSpPr>
        <p:spPr>
          <a:xfrm rot="2147133">
            <a:off x="7642143" y="1253559"/>
            <a:ext cx="1219200" cy="990600"/>
          </a:xfrm>
          <a:prstGeom prst="wedgeRectCallout">
            <a:avLst>
              <a:gd name="adj1" fmla="val -29741"/>
              <a:gd name="adj2" fmla="val 111141"/>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Verbose &amp; meanders</a:t>
            </a:r>
          </a:p>
        </p:txBody>
      </p:sp>
      <p:sp>
        <p:nvSpPr>
          <p:cNvPr id="7" name="Rectangular Callout 6"/>
          <p:cNvSpPr/>
          <p:nvPr/>
        </p:nvSpPr>
        <p:spPr>
          <a:xfrm rot="944793">
            <a:off x="5776510" y="5984873"/>
            <a:ext cx="946525" cy="584200"/>
          </a:xfrm>
          <a:prstGeom prst="wedgeRectCallout">
            <a:avLst>
              <a:gd name="adj1" fmla="val -119801"/>
              <a:gd name="adj2" fmla="val 45274"/>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Vague</a:t>
            </a:r>
          </a:p>
        </p:txBody>
      </p:sp>
      <p:sp>
        <p:nvSpPr>
          <p:cNvPr id="8" name="Rectangular Callout 7"/>
          <p:cNvSpPr/>
          <p:nvPr/>
        </p:nvSpPr>
        <p:spPr>
          <a:xfrm>
            <a:off x="152400" y="3505200"/>
            <a:ext cx="1765299" cy="1553270"/>
          </a:xfrm>
          <a:prstGeom prst="wedgeRectCallout">
            <a:avLst>
              <a:gd name="adj1" fmla="val 49718"/>
              <a:gd name="adj2" fmla="val 68318"/>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Approval of travel </a:t>
            </a:r>
            <a:r>
              <a:rPr lang="en-US" dirty="0" smtClean="0"/>
              <a:t>decision of </a:t>
            </a:r>
            <a:r>
              <a:rPr lang="en-US" dirty="0"/>
              <a:t>each administrator, not joint group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eaLnBrk="1" hangingPunct="1"/>
            <a:r>
              <a:rPr lang="en-US" sz="3600" dirty="0" smtClean="0">
                <a:latin typeface="Arial" charset="0"/>
                <a:cs typeface="Arial" charset="0"/>
              </a:rPr>
              <a:t>Information Item</a:t>
            </a:r>
          </a:p>
        </p:txBody>
      </p:sp>
      <p:sp>
        <p:nvSpPr>
          <p:cNvPr id="3" name="Content Placeholder 2"/>
          <p:cNvSpPr>
            <a:spLocks noGrp="1"/>
          </p:cNvSpPr>
          <p:nvPr>
            <p:ph idx="1"/>
          </p:nvPr>
        </p:nvSpPr>
        <p:spPr>
          <a:xfrm>
            <a:off x="2362200" y="2209800"/>
            <a:ext cx="6248400" cy="4221163"/>
          </a:xfrm>
        </p:spPr>
        <p:txBody>
          <a:bodyPr/>
          <a:lstStyle/>
          <a:p>
            <a:pPr algn="ctr" eaLnBrk="1" hangingPunct="1">
              <a:buFont typeface="Arial" charset="0"/>
              <a:buNone/>
              <a:defRPr/>
            </a:pPr>
            <a:r>
              <a:rPr lang="en-US" sz="2800" dirty="0" smtClean="0"/>
              <a:t>Conveys concise information </a:t>
            </a:r>
          </a:p>
          <a:p>
            <a:pPr algn="ctr" eaLnBrk="1" hangingPunct="1">
              <a:buFont typeface="Arial" charset="0"/>
              <a:buNone/>
              <a:defRPr/>
            </a:pPr>
            <a:r>
              <a:rPr lang="en-US" sz="2800" b="1" i="1" dirty="0" smtClean="0">
                <a:solidFill>
                  <a:schemeClr val="accent1"/>
                </a:solidFill>
              </a:rPr>
              <a:t>relevant</a:t>
            </a:r>
            <a:r>
              <a:rPr lang="en-US" sz="2800" dirty="0" smtClean="0"/>
              <a:t> to </a:t>
            </a:r>
            <a:r>
              <a:rPr lang="en-US" sz="2800" b="1" i="1" dirty="0" smtClean="0">
                <a:solidFill>
                  <a:schemeClr val="accent1"/>
                </a:solidFill>
              </a:rPr>
              <a:t>both</a:t>
            </a:r>
            <a:r>
              <a:rPr lang="en-US" sz="2800" dirty="0" smtClean="0"/>
              <a:t> AEA &amp; ASRED on:</a:t>
            </a:r>
          </a:p>
          <a:p>
            <a:pPr lvl="4" eaLnBrk="1" hangingPunct="1">
              <a:buClr>
                <a:schemeClr val="accent1">
                  <a:lumMod val="50000"/>
                </a:schemeClr>
              </a:buClr>
              <a:buFont typeface="Arial" pitchFamily="34" charset="0"/>
              <a:buChar char="•"/>
              <a:defRPr/>
            </a:pPr>
            <a:r>
              <a:rPr lang="en-US" sz="2800" dirty="0" smtClean="0"/>
              <a:t>Current issues</a:t>
            </a:r>
          </a:p>
          <a:p>
            <a:pPr lvl="4" eaLnBrk="1" hangingPunct="1">
              <a:buClr>
                <a:schemeClr val="accent1">
                  <a:lumMod val="50000"/>
                </a:schemeClr>
              </a:buClr>
              <a:buFont typeface="Arial" pitchFamily="34" charset="0"/>
              <a:buChar char="•"/>
              <a:defRPr/>
            </a:pPr>
            <a:r>
              <a:rPr lang="en-US" sz="2800" dirty="0" smtClean="0"/>
              <a:t>Proposed activities</a:t>
            </a:r>
          </a:p>
          <a:p>
            <a:pPr lvl="4" eaLnBrk="1" hangingPunct="1">
              <a:buClr>
                <a:schemeClr val="accent1">
                  <a:lumMod val="50000"/>
                </a:schemeClr>
              </a:buClr>
              <a:buFont typeface="Arial" pitchFamily="34" charset="0"/>
              <a:buChar char="•"/>
              <a:defRPr/>
            </a:pPr>
            <a:r>
              <a:rPr lang="en-US" sz="2800" dirty="0" smtClean="0"/>
              <a:t>Work conducted</a:t>
            </a:r>
          </a:p>
        </p:txBody>
      </p:sp>
      <p:sp>
        <p:nvSpPr>
          <p:cNvPr id="5" name="Text Placeholder 4"/>
          <p:cNvSpPr>
            <a:spLocks noGrp="1"/>
          </p:cNvSpPr>
          <p:nvPr>
            <p:ph type="body" idx="4294967295"/>
          </p:nvPr>
        </p:nvSpPr>
        <p:spPr>
          <a:xfrm>
            <a:off x="0" y="2133600"/>
            <a:ext cx="1905000" cy="3687763"/>
          </a:xfrm>
        </p:spPr>
        <p:txBody>
          <a:bodyPr>
            <a:normAutofit/>
          </a:bodyPr>
          <a:lstStyle/>
          <a:p>
            <a:pPr algn="ctr">
              <a:buNone/>
            </a:pPr>
            <a:r>
              <a:rPr lang="en-US" sz="2800" dirty="0" smtClean="0"/>
              <a:t>Requires </a:t>
            </a:r>
          </a:p>
          <a:p>
            <a:pPr algn="ctr">
              <a:buNone/>
            </a:pPr>
            <a:r>
              <a:rPr lang="en-US" sz="2800" b="1" i="1" dirty="0" smtClean="0"/>
              <a:t>no action </a:t>
            </a:r>
          </a:p>
          <a:p>
            <a:pPr algn="ctr">
              <a:buNone/>
            </a:pPr>
            <a:r>
              <a:rPr lang="en-US" sz="2800" dirty="0" smtClean="0"/>
              <a:t>from </a:t>
            </a:r>
          </a:p>
          <a:p>
            <a:pPr algn="ctr">
              <a:buNone/>
            </a:pPr>
            <a:r>
              <a:rPr lang="en-US" sz="2800" dirty="0" smtClean="0"/>
              <a:t>AEA &amp;</a:t>
            </a:r>
          </a:p>
          <a:p>
            <a:pPr algn="ctr">
              <a:buNone/>
            </a:pPr>
            <a:r>
              <a:rPr lang="en-US" sz="2800" dirty="0" smtClean="0"/>
              <a:t>ASRED </a:t>
            </a:r>
          </a:p>
          <a:p>
            <a:pPr algn="ctr">
              <a:buNone/>
            </a:pPr>
            <a:endParaRPr lang="en-US" sz="2800" dirty="0"/>
          </a:p>
        </p:txBody>
      </p:sp>
      <p:sp>
        <p:nvSpPr>
          <p:cNvPr id="4" name="TextBox 3"/>
          <p:cNvSpPr txBox="1"/>
          <p:nvPr/>
        </p:nvSpPr>
        <p:spPr>
          <a:xfrm>
            <a:off x="2743200" y="3886200"/>
            <a:ext cx="1066800" cy="70788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US" sz="4000" dirty="0"/>
              <a:t>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Agenda</a:t>
            </a:r>
            <a:endParaRPr lang="en-US" dirty="0" smtClean="0"/>
          </a:p>
        </p:txBody>
      </p:sp>
      <p:sp>
        <p:nvSpPr>
          <p:cNvPr id="4099" name="Content Placeholder 2"/>
          <p:cNvSpPr>
            <a:spLocks noGrp="1"/>
          </p:cNvSpPr>
          <p:nvPr>
            <p:ph idx="1"/>
          </p:nvPr>
        </p:nvSpPr>
        <p:spPr>
          <a:xfrm>
            <a:off x="2209800" y="1981200"/>
            <a:ext cx="6248400" cy="3840163"/>
          </a:xfrm>
        </p:spPr>
        <p:txBody>
          <a:bodyPr/>
          <a:lstStyle/>
          <a:p>
            <a:r>
              <a:rPr lang="en-US" dirty="0" smtClean="0"/>
              <a:t>Conference Program</a:t>
            </a:r>
          </a:p>
          <a:p>
            <a:r>
              <a:rPr lang="en-US" dirty="0" smtClean="0"/>
              <a:t>Housekeeping Items and Deadlines</a:t>
            </a:r>
          </a:p>
          <a:p>
            <a:r>
              <a:rPr lang="en-US" dirty="0" smtClean="0"/>
              <a:t>Action and Information Items</a:t>
            </a:r>
          </a:p>
          <a:p>
            <a:r>
              <a:rPr lang="en-US" dirty="0" smtClean="0"/>
              <a:t>Evaluation of PLN </a:t>
            </a:r>
          </a:p>
        </p:txBody>
      </p:sp>
      <p:pic>
        <p:nvPicPr>
          <p:cNvPr id="34817" name="Picture 1" descr="C:\Documents and Settings\rachelw\Local Settings\Temporary Internet Files\Content.IE5\XS92VMBC\MP900405396[1].jpg"/>
          <p:cNvPicPr>
            <a:picLocks noChangeAspect="1" noChangeArrowheads="1"/>
          </p:cNvPicPr>
          <p:nvPr/>
        </p:nvPicPr>
        <p:blipFill>
          <a:blip r:embed="rId3" cstate="print"/>
          <a:srcRect/>
          <a:stretch>
            <a:fillRect/>
          </a:stretch>
        </p:blipFill>
        <p:spPr bwMode="auto">
          <a:xfrm>
            <a:off x="6096000" y="4528458"/>
            <a:ext cx="2895600" cy="20682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381000"/>
            <a:ext cx="8458200" cy="685800"/>
          </a:xfrm>
        </p:spPr>
        <p:txBody>
          <a:bodyPr>
            <a:normAutofit fontScale="90000"/>
          </a:bodyPr>
          <a:lstStyle/>
          <a:p>
            <a:pPr eaLnBrk="1" hangingPunct="1"/>
            <a:r>
              <a:rPr lang="en-US" dirty="0" smtClean="0">
                <a:latin typeface="Arial" charset="0"/>
                <a:cs typeface="Arial" charset="0"/>
              </a:rPr>
              <a:t>Information Item: Good Example</a:t>
            </a:r>
          </a:p>
        </p:txBody>
      </p:sp>
      <p:sp>
        <p:nvSpPr>
          <p:cNvPr id="21507" name="Content Placeholder 2"/>
          <p:cNvSpPr>
            <a:spLocks noGrp="1"/>
          </p:cNvSpPr>
          <p:nvPr>
            <p:ph idx="1"/>
          </p:nvPr>
        </p:nvSpPr>
        <p:spPr>
          <a:xfrm>
            <a:off x="1981200" y="1828800"/>
            <a:ext cx="7086600" cy="4525963"/>
          </a:xfrm>
        </p:spPr>
        <p:txBody>
          <a:bodyPr/>
          <a:lstStyle/>
          <a:p>
            <a:pPr eaLnBrk="1" hangingPunct="1">
              <a:lnSpc>
                <a:spcPct val="90000"/>
              </a:lnSpc>
              <a:buFont typeface="Arial" charset="0"/>
              <a:buNone/>
            </a:pPr>
            <a:r>
              <a:rPr lang="en-US" sz="2000" b="1" dirty="0" smtClean="0">
                <a:latin typeface="Arial" charset="0"/>
                <a:cs typeface="Arial" charset="0"/>
              </a:rPr>
              <a:t>Guidelines for Charges, Royalties, Permissions &amp; Sponsorships</a:t>
            </a:r>
          </a:p>
          <a:p>
            <a:pPr eaLnBrk="1" hangingPunct="1">
              <a:lnSpc>
                <a:spcPct val="90000"/>
              </a:lnSpc>
              <a:buFont typeface="Arial" charset="0"/>
              <a:buNone/>
            </a:pPr>
            <a:endParaRPr lang="en-US" sz="2000" dirty="0" smtClean="0">
              <a:latin typeface="Arial" charset="0"/>
              <a:cs typeface="Arial" charset="0"/>
            </a:endParaRPr>
          </a:p>
          <a:p>
            <a:pPr eaLnBrk="1" hangingPunct="1">
              <a:lnSpc>
                <a:spcPct val="90000"/>
              </a:lnSpc>
              <a:buFont typeface="Arial" charset="0"/>
              <a:buNone/>
            </a:pPr>
            <a:r>
              <a:rPr lang="en-US" sz="2000" b="1" dirty="0" smtClean="0">
                <a:latin typeface="Arial" charset="0"/>
                <a:cs typeface="Arial" charset="0"/>
              </a:rPr>
              <a:t>Background: </a:t>
            </a:r>
            <a:r>
              <a:rPr lang="en-US" sz="2000" dirty="0" smtClean="0">
                <a:latin typeface="Arial" charset="0"/>
                <a:cs typeface="Arial" charset="0"/>
              </a:rPr>
              <a:t>The region needs to establish guiding principles.  The Communications Committee will take the lead to create the document and submit it for review to PLC prior to October 18 conference call.</a:t>
            </a:r>
          </a:p>
          <a:p>
            <a:pPr eaLnBrk="1" hangingPunct="1">
              <a:lnSpc>
                <a:spcPct val="90000"/>
              </a:lnSpc>
              <a:buFont typeface="Arial" charset="0"/>
              <a:buNone/>
            </a:pPr>
            <a:endParaRPr lang="en-US" sz="2000" dirty="0" smtClean="0">
              <a:latin typeface="Arial" charset="0"/>
              <a:cs typeface="Arial" charset="0"/>
            </a:endParaRPr>
          </a:p>
          <a:p>
            <a:pPr eaLnBrk="1" hangingPunct="1">
              <a:lnSpc>
                <a:spcPct val="90000"/>
              </a:lnSpc>
              <a:buFont typeface="Arial" charset="0"/>
              <a:buNone/>
            </a:pPr>
            <a:r>
              <a:rPr lang="en-US" sz="2000" b="1" dirty="0" smtClean="0">
                <a:latin typeface="Arial" charset="0"/>
                <a:cs typeface="Arial" charset="0"/>
              </a:rPr>
              <a:t>Committee:</a:t>
            </a:r>
            <a:r>
              <a:rPr lang="en-US" sz="2000" dirty="0" smtClean="0">
                <a:latin typeface="Arial" charset="0"/>
                <a:cs typeface="Arial" charset="0"/>
              </a:rPr>
              <a:t> Communications</a:t>
            </a:r>
          </a:p>
          <a:p>
            <a:pPr eaLnBrk="1" hangingPunct="1">
              <a:lnSpc>
                <a:spcPct val="90000"/>
              </a:lnSpc>
              <a:buFont typeface="Arial" charset="0"/>
              <a:buNone/>
            </a:pPr>
            <a:endParaRPr lang="en-US" sz="2000" dirty="0" smtClean="0">
              <a:latin typeface="Arial" charset="0"/>
              <a:cs typeface="Arial" charset="0"/>
            </a:endParaRPr>
          </a:p>
          <a:p>
            <a:pPr eaLnBrk="1" hangingPunct="1">
              <a:lnSpc>
                <a:spcPct val="90000"/>
              </a:lnSpc>
              <a:buFont typeface="Arial" charset="0"/>
              <a:buNone/>
            </a:pPr>
            <a:r>
              <a:rPr lang="en-US" sz="2000" b="1" dirty="0" smtClean="0">
                <a:latin typeface="Arial" charset="0"/>
                <a:cs typeface="Arial" charset="0"/>
              </a:rPr>
              <a:t>Time Line: </a:t>
            </a:r>
            <a:r>
              <a:rPr lang="en-US" sz="2000" dirty="0" smtClean="0">
                <a:latin typeface="Arial" charset="0"/>
                <a:cs typeface="Arial" charset="0"/>
              </a:rPr>
              <a:t>October 18, 2012</a:t>
            </a:r>
          </a:p>
          <a:p>
            <a:pPr eaLnBrk="1" hangingPunct="1">
              <a:buFont typeface="Arial" charset="0"/>
              <a:buNone/>
            </a:pPr>
            <a:endParaRPr lang="en-US" dirty="0" smtClean="0">
              <a:latin typeface="Arial" charset="0"/>
              <a:cs typeface="Arial" charset="0"/>
            </a:endParaRPr>
          </a:p>
        </p:txBody>
      </p:sp>
      <p:sp>
        <p:nvSpPr>
          <p:cNvPr id="5" name="Rounded Rectangular Callout 4"/>
          <p:cNvSpPr/>
          <p:nvPr/>
        </p:nvSpPr>
        <p:spPr>
          <a:xfrm rot="20333421">
            <a:off x="427008" y="2076146"/>
            <a:ext cx="1371600" cy="1066800"/>
          </a:xfrm>
          <a:prstGeom prst="wedgeRoundRectCallout">
            <a:avLst>
              <a:gd name="adj1" fmla="val 93946"/>
              <a:gd name="adj2" fmla="val 1420"/>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Interesting to  ASRED &amp; AEA</a:t>
            </a:r>
          </a:p>
        </p:txBody>
      </p:sp>
      <p:sp>
        <p:nvSpPr>
          <p:cNvPr id="6" name="Rounded Rectangular Callout 5"/>
          <p:cNvSpPr/>
          <p:nvPr/>
        </p:nvSpPr>
        <p:spPr>
          <a:xfrm rot="887583">
            <a:off x="7231409" y="4630354"/>
            <a:ext cx="1143000" cy="685800"/>
          </a:xfrm>
          <a:prstGeom prst="wedgeRoundRectCallout">
            <a:avLst>
              <a:gd name="adj1" fmla="val -110767"/>
              <a:gd name="adj2" fmla="val -54408"/>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Concise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381000"/>
            <a:ext cx="6934200" cy="609600"/>
          </a:xfrm>
        </p:spPr>
        <p:txBody>
          <a:bodyPr>
            <a:normAutofit fontScale="90000"/>
          </a:bodyPr>
          <a:lstStyle/>
          <a:p>
            <a:pPr eaLnBrk="1" hangingPunct="1"/>
            <a:r>
              <a:rPr lang="en-US" dirty="0" smtClean="0">
                <a:latin typeface="Arial" charset="0"/>
                <a:cs typeface="Arial" charset="0"/>
              </a:rPr>
              <a:t>Information Item:  </a:t>
            </a:r>
            <a:br>
              <a:rPr lang="en-US" dirty="0" smtClean="0">
                <a:latin typeface="Arial" charset="0"/>
                <a:cs typeface="Arial" charset="0"/>
              </a:rPr>
            </a:br>
            <a:r>
              <a:rPr lang="en-US" dirty="0" smtClean="0">
                <a:latin typeface="Arial" charset="0"/>
                <a:cs typeface="Arial" charset="0"/>
              </a:rPr>
              <a:t>Poor Example</a:t>
            </a:r>
          </a:p>
        </p:txBody>
      </p:sp>
      <p:sp>
        <p:nvSpPr>
          <p:cNvPr id="3" name="Content Placeholder 2"/>
          <p:cNvSpPr>
            <a:spLocks noGrp="1"/>
          </p:cNvSpPr>
          <p:nvPr>
            <p:ph idx="1"/>
          </p:nvPr>
        </p:nvSpPr>
        <p:spPr>
          <a:xfrm>
            <a:off x="1905000" y="1905000"/>
            <a:ext cx="6858000" cy="4678363"/>
          </a:xfrm>
        </p:spPr>
        <p:txBody>
          <a:bodyPr>
            <a:normAutofit fontScale="70000" lnSpcReduction="20000"/>
          </a:bodyPr>
          <a:lstStyle/>
          <a:p>
            <a:pPr eaLnBrk="1" hangingPunct="1">
              <a:lnSpc>
                <a:spcPct val="90000"/>
              </a:lnSpc>
              <a:buFont typeface="Arial" charset="0"/>
              <a:buNone/>
              <a:defRPr/>
            </a:pPr>
            <a:r>
              <a:rPr lang="en-US" sz="2600" b="1" dirty="0" smtClean="0">
                <a:latin typeface="Arial" charset="0"/>
              </a:rPr>
              <a:t>National 1862 Program Development Conference</a:t>
            </a:r>
          </a:p>
          <a:p>
            <a:pPr eaLnBrk="1" hangingPunct="1">
              <a:lnSpc>
                <a:spcPct val="90000"/>
              </a:lnSpc>
              <a:buFont typeface="Arial" charset="0"/>
              <a:buNone/>
              <a:defRPr/>
            </a:pPr>
            <a:endParaRPr lang="en-US" sz="2600" dirty="0" smtClean="0"/>
          </a:p>
          <a:p>
            <a:pPr eaLnBrk="1" hangingPunct="1">
              <a:lnSpc>
                <a:spcPct val="90000"/>
              </a:lnSpc>
              <a:buFont typeface="Arial" charset="0"/>
              <a:buNone/>
              <a:defRPr/>
            </a:pPr>
            <a:r>
              <a:rPr lang="en-US" sz="2600" b="1" dirty="0" smtClean="0"/>
              <a:t>Background: </a:t>
            </a:r>
            <a:r>
              <a:rPr lang="en-US" sz="2600" dirty="0" smtClean="0"/>
              <a:t>Several faculty members from land grant institutions will attend the national conference of 1862 professionals as an opportunity to network with colleagues from other states and learn of programs being developed that may be of use in the southern region.  The meeting will be held in the beautiful state of North Carolina at the NCSU campus in the spring.  Tours are planned to see demonstrations of successful program development activities.  Outdoor receptions will be held each night to enjoy the warm weather.  Faculty members are encouraged to register.</a:t>
            </a:r>
          </a:p>
          <a:p>
            <a:pPr eaLnBrk="1" hangingPunct="1">
              <a:lnSpc>
                <a:spcPct val="90000"/>
              </a:lnSpc>
              <a:buFont typeface="Arial" charset="0"/>
              <a:buNone/>
              <a:defRPr/>
            </a:pPr>
            <a:endParaRPr lang="en-US" sz="2600" dirty="0" smtClean="0"/>
          </a:p>
          <a:p>
            <a:pPr eaLnBrk="1" hangingPunct="1">
              <a:lnSpc>
                <a:spcPct val="90000"/>
              </a:lnSpc>
              <a:buFont typeface="Arial" charset="0"/>
              <a:buNone/>
              <a:defRPr/>
            </a:pPr>
            <a:r>
              <a:rPr lang="en-US" sz="2600" b="1" dirty="0" smtClean="0"/>
              <a:t>Committee: </a:t>
            </a:r>
            <a:r>
              <a:rPr lang="en-US" sz="2600" dirty="0" smtClean="0"/>
              <a:t>Phantom</a:t>
            </a:r>
          </a:p>
          <a:p>
            <a:pPr eaLnBrk="1" hangingPunct="1">
              <a:lnSpc>
                <a:spcPct val="90000"/>
              </a:lnSpc>
              <a:buFont typeface="Arial" charset="0"/>
              <a:buNone/>
              <a:defRPr/>
            </a:pPr>
            <a:endParaRPr lang="en-US" sz="2600" dirty="0" smtClean="0"/>
          </a:p>
          <a:p>
            <a:pPr eaLnBrk="1" hangingPunct="1">
              <a:lnSpc>
                <a:spcPct val="90000"/>
              </a:lnSpc>
              <a:buFont typeface="Arial" charset="0"/>
              <a:buNone/>
              <a:defRPr/>
            </a:pPr>
            <a:r>
              <a:rPr lang="en-US" sz="2600" b="1" dirty="0" smtClean="0"/>
              <a:t>Timeline:</a:t>
            </a:r>
            <a:r>
              <a:rPr lang="en-US" sz="2600" dirty="0" smtClean="0"/>
              <a:t> 2012</a:t>
            </a:r>
          </a:p>
          <a:p>
            <a:pPr eaLnBrk="1" hangingPunct="1">
              <a:buFont typeface="Arial" charset="0"/>
              <a:buNone/>
              <a:defRPr/>
            </a:pPr>
            <a:endParaRPr lang="en-US" dirty="0"/>
          </a:p>
        </p:txBody>
      </p:sp>
      <p:sp>
        <p:nvSpPr>
          <p:cNvPr id="4" name="Rounded Rectangular Callout 3"/>
          <p:cNvSpPr/>
          <p:nvPr/>
        </p:nvSpPr>
        <p:spPr>
          <a:xfrm rot="19804111">
            <a:off x="620507" y="1574557"/>
            <a:ext cx="1031875" cy="914400"/>
          </a:xfrm>
          <a:prstGeom prst="wedgeRoundRectCallout">
            <a:avLst>
              <a:gd name="adj1" fmla="val 73229"/>
              <a:gd name="adj2" fmla="val 42940"/>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Narrow focus</a:t>
            </a:r>
          </a:p>
        </p:txBody>
      </p:sp>
      <p:sp>
        <p:nvSpPr>
          <p:cNvPr id="5" name="Rounded Rectangular Callout 4"/>
          <p:cNvSpPr/>
          <p:nvPr/>
        </p:nvSpPr>
        <p:spPr>
          <a:xfrm>
            <a:off x="685800" y="4419600"/>
            <a:ext cx="1219200" cy="457200"/>
          </a:xfrm>
          <a:prstGeom prst="wedgeRoundRectCallout">
            <a:avLst>
              <a:gd name="adj1" fmla="val 94505"/>
              <a:gd name="adj2" fmla="val -116492"/>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Verbose</a:t>
            </a:r>
          </a:p>
        </p:txBody>
      </p:sp>
      <p:sp>
        <p:nvSpPr>
          <p:cNvPr id="6" name="Rounded Rectangular Callout 5"/>
          <p:cNvSpPr/>
          <p:nvPr/>
        </p:nvSpPr>
        <p:spPr>
          <a:xfrm>
            <a:off x="6019800" y="4953000"/>
            <a:ext cx="1981200" cy="1371600"/>
          </a:xfrm>
          <a:prstGeom prst="wedgeRoundRectCallout">
            <a:avLst>
              <a:gd name="adj1" fmla="val -84615"/>
              <a:gd name="adj2" fmla="val -80416"/>
              <a:gd name="adj3"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Does not provide interesting information on committee work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Accomplishment Slide</a:t>
            </a:r>
            <a:endParaRPr lang="en-US" dirty="0"/>
          </a:p>
        </p:txBody>
      </p:sp>
      <p:sp>
        <p:nvSpPr>
          <p:cNvPr id="3" name="Content Placeholder 2"/>
          <p:cNvSpPr>
            <a:spLocks noGrp="1"/>
          </p:cNvSpPr>
          <p:nvPr>
            <p:ph idx="1"/>
          </p:nvPr>
        </p:nvSpPr>
        <p:spPr/>
        <p:txBody>
          <a:bodyPr/>
          <a:lstStyle/>
          <a:p>
            <a:r>
              <a:rPr lang="en-US" dirty="0" smtClean="0"/>
              <a:t>2-3 bullets describing major accomplishments of the committee</a:t>
            </a:r>
          </a:p>
          <a:p>
            <a:r>
              <a:rPr lang="en-US" dirty="0" smtClean="0"/>
              <a:t>Short, to the point</a:t>
            </a:r>
          </a:p>
          <a:p>
            <a:r>
              <a:rPr lang="en-US" dirty="0" smtClean="0"/>
              <a:t>Draw from past year’s Plan of Work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Accomplishment Examples</a:t>
            </a:r>
            <a:endParaRPr lang="en-US" dirty="0"/>
          </a:p>
        </p:txBody>
      </p:sp>
      <p:sp>
        <p:nvSpPr>
          <p:cNvPr id="3" name="Content Placeholder 2"/>
          <p:cNvSpPr>
            <a:spLocks noGrp="1"/>
          </p:cNvSpPr>
          <p:nvPr>
            <p:ph idx="1"/>
          </p:nvPr>
        </p:nvSpPr>
        <p:spPr>
          <a:xfrm>
            <a:off x="1981200" y="1981200"/>
            <a:ext cx="6705600" cy="4144963"/>
          </a:xfrm>
        </p:spPr>
        <p:txBody>
          <a:bodyPr/>
          <a:lstStyle/>
          <a:p>
            <a:r>
              <a:rPr lang="en-US" sz="2800" dirty="0" smtClean="0"/>
              <a:t>Established a multi-state grant writing team on food safety.</a:t>
            </a:r>
          </a:p>
          <a:p>
            <a:r>
              <a:rPr lang="en-US" sz="2800" dirty="0" smtClean="0"/>
              <a:t>Identified three common indicators for committee use across the South.</a:t>
            </a:r>
          </a:p>
          <a:p>
            <a:r>
              <a:rPr lang="en-US" sz="2800" dirty="0" smtClean="0"/>
              <a:t>Completed a position paper on the value and impact of integrated strategic communications.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Documents and Settings\rachelw\Local Settings\Temporary Internet Files\Content.IE5\G9EDH18V\MP900407016[1].jpg"/>
          <p:cNvPicPr>
            <a:picLocks noChangeAspect="1" noChangeArrowheads="1"/>
          </p:cNvPicPr>
          <p:nvPr/>
        </p:nvPicPr>
        <p:blipFill>
          <a:blip r:embed="rId2" cstate="print"/>
          <a:srcRect/>
          <a:stretch>
            <a:fillRect/>
          </a:stretch>
        </p:blipFill>
        <p:spPr bwMode="auto">
          <a:xfrm flipH="1">
            <a:off x="5334000" y="4267200"/>
            <a:ext cx="3581400" cy="2386668"/>
          </a:xfrm>
          <a:prstGeom prst="ellipse">
            <a:avLst/>
          </a:prstGeom>
          <a:ln>
            <a:noFill/>
          </a:ln>
          <a:effectLst>
            <a:softEdge rad="112500"/>
          </a:effectLst>
        </p:spPr>
      </p:pic>
      <p:sp>
        <p:nvSpPr>
          <p:cNvPr id="23555" name="Title 1"/>
          <p:cNvSpPr>
            <a:spLocks noGrp="1"/>
          </p:cNvSpPr>
          <p:nvPr>
            <p:ph type="title"/>
          </p:nvPr>
        </p:nvSpPr>
        <p:spPr/>
        <p:txBody>
          <a:bodyPr/>
          <a:lstStyle/>
          <a:p>
            <a:pPr eaLnBrk="1" hangingPunct="1"/>
            <a:r>
              <a:rPr lang="en-US" smtClean="0">
                <a:latin typeface="Arial" charset="0"/>
                <a:cs typeface="Arial" charset="0"/>
              </a:rPr>
              <a:t>Evaluations</a:t>
            </a:r>
          </a:p>
        </p:txBody>
      </p:sp>
      <p:sp>
        <p:nvSpPr>
          <p:cNvPr id="23556" name="Content Placeholder 2"/>
          <p:cNvSpPr>
            <a:spLocks noGrp="1"/>
          </p:cNvSpPr>
          <p:nvPr>
            <p:ph idx="1"/>
          </p:nvPr>
        </p:nvSpPr>
        <p:spPr>
          <a:xfrm>
            <a:off x="1828800" y="1828800"/>
            <a:ext cx="6858000" cy="3200400"/>
          </a:xfrm>
        </p:spPr>
        <p:txBody>
          <a:bodyPr/>
          <a:lstStyle/>
          <a:p>
            <a:pPr eaLnBrk="1" hangingPunct="1"/>
            <a:r>
              <a:rPr lang="en-US" dirty="0" smtClean="0">
                <a:latin typeface="Arial" charset="0"/>
                <a:cs typeface="Arial" charset="0"/>
              </a:rPr>
              <a:t>Due:  Thursday, August 23</a:t>
            </a:r>
          </a:p>
          <a:p>
            <a:pPr eaLnBrk="1" hangingPunct="1"/>
            <a:r>
              <a:rPr lang="en-US" dirty="0" smtClean="0">
                <a:latin typeface="Arial" charset="0"/>
                <a:cs typeface="Arial" charset="0"/>
              </a:rPr>
              <a:t>Turn in at Registration Table</a:t>
            </a:r>
          </a:p>
          <a:p>
            <a:pPr algn="ct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Yes, we do read them.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latin typeface="Arial" charset="0"/>
                <a:cs typeface="Arial" charset="0"/>
              </a:rPr>
              <a:t>Questions?</a:t>
            </a:r>
          </a:p>
        </p:txBody>
      </p:sp>
      <p:sp>
        <p:nvSpPr>
          <p:cNvPr id="24579" name="Content Placeholder 2"/>
          <p:cNvSpPr>
            <a:spLocks noGrp="1"/>
          </p:cNvSpPr>
          <p:nvPr>
            <p:ph idx="1"/>
          </p:nvPr>
        </p:nvSpPr>
        <p:spPr/>
        <p:txBody>
          <a:bodyPr/>
          <a:lstStyle/>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pic>
        <p:nvPicPr>
          <p:cNvPr id="24580" name="Picture 4" descr="PLNLogo.gif"/>
          <p:cNvPicPr>
            <a:picLocks noChangeAspect="1"/>
          </p:cNvPicPr>
          <p:nvPr/>
        </p:nvPicPr>
        <p:blipFill>
          <a:blip r:embed="rId2" cstate="print"/>
          <a:srcRect/>
          <a:stretch>
            <a:fillRect/>
          </a:stretch>
        </p:blipFill>
        <p:spPr bwMode="auto">
          <a:xfrm>
            <a:off x="3276600" y="2514600"/>
            <a:ext cx="5181600" cy="30166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r>
              <a:rPr lang="en-US" sz="3200" dirty="0" smtClean="0">
                <a:latin typeface="Arial" charset="0"/>
                <a:cs typeface="Arial" charset="0"/>
              </a:rPr>
              <a:t>Conference Highlights</a:t>
            </a:r>
            <a:br>
              <a:rPr lang="en-US" sz="3200" dirty="0" smtClean="0">
                <a:latin typeface="Arial" charset="0"/>
                <a:cs typeface="Arial" charset="0"/>
              </a:rPr>
            </a:br>
            <a:r>
              <a:rPr lang="en-US" sz="3200" dirty="0" smtClean="0">
                <a:latin typeface="Arial" charset="0"/>
                <a:cs typeface="Arial" charset="0"/>
              </a:rPr>
              <a:t>Monday, August 20th </a:t>
            </a:r>
          </a:p>
        </p:txBody>
      </p:sp>
      <p:sp>
        <p:nvSpPr>
          <p:cNvPr id="5" name="Content Placeholder 4"/>
          <p:cNvSpPr>
            <a:spLocks noGrp="1"/>
          </p:cNvSpPr>
          <p:nvPr>
            <p:ph idx="1"/>
          </p:nvPr>
        </p:nvSpPr>
        <p:spPr>
          <a:xfrm>
            <a:off x="2438400" y="1905000"/>
            <a:ext cx="6248400" cy="3840163"/>
          </a:xfrm>
        </p:spPr>
        <p:txBody>
          <a:bodyPr/>
          <a:lstStyle/>
          <a:p>
            <a:r>
              <a:rPr lang="en-US" sz="2800" b="1" dirty="0" smtClean="0">
                <a:latin typeface="Arial" charset="0"/>
                <a:cs typeface="Arial" charset="0"/>
              </a:rPr>
              <a:t>1:30</a:t>
            </a:r>
            <a:r>
              <a:rPr lang="en-US" sz="2800" dirty="0" smtClean="0">
                <a:latin typeface="Arial" charset="0"/>
                <a:cs typeface="Arial" charset="0"/>
              </a:rPr>
              <a:t>  Urban Task Force Pre-Conference Tour</a:t>
            </a:r>
          </a:p>
          <a:p>
            <a:pPr>
              <a:buNone/>
            </a:pPr>
            <a:endParaRPr lang="en-US" sz="2800" dirty="0" smtClean="0">
              <a:latin typeface="Arial" charset="0"/>
              <a:cs typeface="Arial" charset="0"/>
            </a:endParaRPr>
          </a:p>
          <a:p>
            <a:r>
              <a:rPr lang="en-US" sz="2800" b="1" dirty="0" smtClean="0">
                <a:latin typeface="Arial" charset="0"/>
                <a:cs typeface="Arial" charset="0"/>
              </a:rPr>
              <a:t>3:30</a:t>
            </a:r>
            <a:r>
              <a:rPr lang="en-US" sz="2800" dirty="0" smtClean="0">
                <a:latin typeface="Arial" charset="0"/>
                <a:cs typeface="Arial" charset="0"/>
              </a:rPr>
              <a:t>  PLC Meeting with Committee Chairs and Vice-Chairs</a:t>
            </a:r>
          </a:p>
          <a:p>
            <a:pPr>
              <a:buNone/>
            </a:pPr>
            <a:endParaRPr lang="en-US" sz="2800" dirty="0" smtClean="0">
              <a:latin typeface="Arial" charset="0"/>
              <a:cs typeface="Arial" charset="0"/>
            </a:endParaRPr>
          </a:p>
          <a:p>
            <a:r>
              <a:rPr lang="en-US" sz="2800" b="1" dirty="0" smtClean="0">
                <a:latin typeface="Arial" charset="0"/>
                <a:cs typeface="Arial" charset="0"/>
              </a:rPr>
              <a:t>5:00  </a:t>
            </a:r>
            <a:r>
              <a:rPr lang="en-US" sz="2800" dirty="0" smtClean="0">
                <a:latin typeface="Arial" charset="0"/>
                <a:cs typeface="Arial" charset="0"/>
              </a:rPr>
              <a:t>Newcomer Orientation</a:t>
            </a:r>
          </a:p>
          <a:p>
            <a:pPr>
              <a:buNone/>
            </a:pPr>
            <a:endParaRPr lang="en-US" sz="2800" dirty="0" smtClean="0">
              <a:latin typeface="Arial" charset="0"/>
              <a:cs typeface="Arial" charset="0"/>
            </a:endParaRPr>
          </a:p>
          <a:p>
            <a:pPr>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normAutofit/>
          </a:bodyPr>
          <a:lstStyle/>
          <a:p>
            <a:pPr eaLnBrk="1" hangingPunct="1"/>
            <a:r>
              <a:rPr lang="en-US" sz="2800" dirty="0" smtClean="0">
                <a:latin typeface="Arial" charset="0"/>
                <a:cs typeface="Arial" charset="0"/>
              </a:rPr>
              <a:t>Conference Highlights</a:t>
            </a:r>
            <a:br>
              <a:rPr lang="en-US" sz="2800" dirty="0" smtClean="0">
                <a:latin typeface="Arial" charset="0"/>
                <a:cs typeface="Arial" charset="0"/>
              </a:rPr>
            </a:br>
            <a:r>
              <a:rPr lang="en-US" sz="2800" dirty="0" smtClean="0">
                <a:latin typeface="Arial" charset="0"/>
                <a:cs typeface="Arial" charset="0"/>
              </a:rPr>
              <a:t>Tuesday, August 21st  </a:t>
            </a:r>
          </a:p>
        </p:txBody>
      </p:sp>
      <p:sp>
        <p:nvSpPr>
          <p:cNvPr id="6148" name="Content Placeholder 2"/>
          <p:cNvSpPr>
            <a:spLocks noGrp="1"/>
          </p:cNvSpPr>
          <p:nvPr>
            <p:ph idx="1"/>
          </p:nvPr>
        </p:nvSpPr>
        <p:spPr/>
        <p:txBody>
          <a:bodyPr>
            <a:normAutofit/>
          </a:bodyPr>
          <a:lstStyle/>
          <a:p>
            <a:pPr algn="ctr" eaLnBrk="1" hangingPunct="1">
              <a:buNone/>
            </a:pPr>
            <a:r>
              <a:rPr lang="en-US" sz="2800" dirty="0" smtClean="0">
                <a:latin typeface="Arial" charset="0"/>
                <a:cs typeface="Arial" charset="0"/>
              </a:rPr>
              <a:t>Opening Session</a:t>
            </a:r>
          </a:p>
          <a:p>
            <a:pPr algn="ctr" eaLnBrk="1" hangingPunct="1">
              <a:buNone/>
            </a:pPr>
            <a:r>
              <a:rPr lang="en-US" sz="2800" dirty="0" smtClean="0">
                <a:latin typeface="Arial" charset="0"/>
                <a:cs typeface="Arial" charset="0"/>
              </a:rPr>
              <a:t> </a:t>
            </a:r>
          </a:p>
          <a:p>
            <a:pPr eaLnBrk="1" hangingPunct="1">
              <a:buFont typeface="Arial" pitchFamily="34" charset="0"/>
              <a:buChar char="•"/>
            </a:pPr>
            <a:r>
              <a:rPr lang="en-US" sz="2800" dirty="0" smtClean="0">
                <a:latin typeface="Arial" charset="0"/>
                <a:cs typeface="Arial" charset="0"/>
              </a:rPr>
              <a:t>Ron Cates, Constant Contact</a:t>
            </a:r>
            <a:endParaRPr lang="en-US" sz="2400" dirty="0" smtClean="0">
              <a:latin typeface="Arial" charset="0"/>
              <a:cs typeface="Arial" charset="0"/>
            </a:endParaRPr>
          </a:p>
          <a:p>
            <a:pPr eaLnBrk="1" hangingPunct="1">
              <a:buFont typeface="Arial" pitchFamily="34" charset="0"/>
              <a:buChar char="•"/>
            </a:pPr>
            <a:r>
              <a:rPr lang="en-US" sz="2800" dirty="0" smtClean="0">
                <a:latin typeface="Arial" charset="0"/>
                <a:cs typeface="Arial" charset="0"/>
              </a:rPr>
              <a:t>Success Stories from the Field</a:t>
            </a:r>
          </a:p>
          <a:p>
            <a:pPr eaLnBrk="1" hangingPunct="1">
              <a:buFont typeface="Arial" pitchFamily="34" charset="0"/>
              <a:buChar char="•"/>
            </a:pPr>
            <a:r>
              <a:rPr lang="en-US" sz="2800" dirty="0" smtClean="0">
                <a:latin typeface="Arial" charset="0"/>
                <a:cs typeface="Arial" charset="0"/>
              </a:rPr>
              <a:t>Social Media Break-out Sessions</a:t>
            </a:r>
          </a:p>
          <a:p>
            <a:pPr eaLnBrk="1" hangingPunct="1">
              <a:buNone/>
            </a:pPr>
            <a:endParaRPr lang="en-US" sz="2800" dirty="0" smtClean="0">
              <a:latin typeface="Arial" charset="0"/>
              <a:cs typeface="Arial" charset="0"/>
            </a:endParaRPr>
          </a:p>
          <a:p>
            <a:pPr eaLnBrk="1" hangingPunct="1">
              <a:buFont typeface="Arial" charset="0"/>
              <a:buNone/>
            </a:pPr>
            <a:endParaRPr lang="en-US" dirty="0" smtClean="0">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sz="2800" dirty="0" smtClean="0">
                <a:latin typeface="Arial" charset="0"/>
                <a:cs typeface="Arial" charset="0"/>
              </a:rPr>
              <a:t>Conference Highlights</a:t>
            </a:r>
            <a:br>
              <a:rPr lang="en-US" sz="2800" dirty="0" smtClean="0">
                <a:latin typeface="Arial" charset="0"/>
                <a:cs typeface="Arial" charset="0"/>
              </a:rPr>
            </a:br>
            <a:r>
              <a:rPr lang="en-US" sz="2800" dirty="0" smtClean="0">
                <a:latin typeface="Arial" charset="0"/>
                <a:cs typeface="Arial" charset="0"/>
              </a:rPr>
              <a:t>Tuesday, August 21st  </a:t>
            </a:r>
          </a:p>
        </p:txBody>
      </p:sp>
      <p:sp>
        <p:nvSpPr>
          <p:cNvPr id="5" name="Content Placeholder 4"/>
          <p:cNvSpPr>
            <a:spLocks noGrp="1"/>
          </p:cNvSpPr>
          <p:nvPr>
            <p:ph idx="1"/>
          </p:nvPr>
        </p:nvSpPr>
        <p:spPr>
          <a:xfrm>
            <a:off x="2286000" y="1752600"/>
            <a:ext cx="6248400" cy="4876800"/>
          </a:xfrm>
        </p:spPr>
        <p:txBody>
          <a:bodyPr>
            <a:noAutofit/>
          </a:bodyPr>
          <a:lstStyle/>
          <a:p>
            <a:pPr algn="ctr">
              <a:spcBef>
                <a:spcPts val="0"/>
              </a:spcBef>
              <a:buNone/>
            </a:pPr>
            <a:r>
              <a:rPr lang="en-US" sz="2000" dirty="0" smtClean="0"/>
              <a:t>Cross Committee Work  </a:t>
            </a:r>
          </a:p>
          <a:p>
            <a:pPr algn="ctr">
              <a:spcBef>
                <a:spcPts val="0"/>
              </a:spcBef>
              <a:buNone/>
            </a:pPr>
            <a:r>
              <a:rPr lang="en-US" sz="2000" dirty="0" smtClean="0"/>
              <a:t>3:30 – 5:00  p.m. </a:t>
            </a:r>
          </a:p>
          <a:p>
            <a:pPr>
              <a:buFont typeface="Arial" pitchFamily="34" charset="0"/>
              <a:buChar char="•"/>
            </a:pPr>
            <a:r>
              <a:rPr lang="en-US" sz="2000" dirty="0" smtClean="0"/>
              <a:t>Budget issues in Cooperative Extension</a:t>
            </a:r>
          </a:p>
          <a:p>
            <a:pPr>
              <a:buFont typeface="Arial" pitchFamily="34" charset="0"/>
              <a:buChar char="•"/>
            </a:pPr>
            <a:r>
              <a:rPr lang="en-US" sz="2000" dirty="0" smtClean="0"/>
              <a:t>Agent recruitment, training and retention</a:t>
            </a:r>
          </a:p>
          <a:p>
            <a:pPr>
              <a:buFont typeface="Arial" pitchFamily="34" charset="0"/>
              <a:buChar char="•"/>
            </a:pPr>
            <a:r>
              <a:rPr lang="en-US" sz="2000" dirty="0" smtClean="0"/>
              <a:t>Climate variability</a:t>
            </a:r>
          </a:p>
          <a:p>
            <a:pPr>
              <a:buFont typeface="Arial" pitchFamily="34" charset="0"/>
              <a:buChar char="•"/>
            </a:pPr>
            <a:r>
              <a:rPr lang="en-US" sz="2000" dirty="0" smtClean="0"/>
              <a:t>Food systems</a:t>
            </a:r>
          </a:p>
          <a:p>
            <a:pPr>
              <a:buFont typeface="Arial" pitchFamily="34" charset="0"/>
              <a:buChar char="•"/>
            </a:pPr>
            <a:r>
              <a:rPr lang="en-US" sz="2000" dirty="0" smtClean="0"/>
              <a:t>Job skills training and education</a:t>
            </a:r>
          </a:p>
          <a:p>
            <a:pPr>
              <a:buFont typeface="Arial" pitchFamily="34" charset="0"/>
              <a:buChar char="•"/>
            </a:pPr>
            <a:r>
              <a:rPr lang="en-US" sz="2000" dirty="0" smtClean="0"/>
              <a:t>Measuring and reporting impacts, relevance and value</a:t>
            </a:r>
          </a:p>
          <a:p>
            <a:pPr>
              <a:buFont typeface="Arial" pitchFamily="34" charset="0"/>
              <a:buChar char="•"/>
            </a:pPr>
            <a:r>
              <a:rPr lang="en-US" sz="2000" dirty="0" smtClean="0"/>
              <a:t>Military families</a:t>
            </a:r>
          </a:p>
          <a:p>
            <a:pPr>
              <a:buFont typeface="Arial" pitchFamily="34" charset="0"/>
              <a:buChar char="•"/>
            </a:pPr>
            <a:r>
              <a:rPr lang="en-US" sz="2000" dirty="0" smtClean="0"/>
              <a:t>Obesity </a:t>
            </a:r>
          </a:p>
          <a:p>
            <a:endParaRPr lang="en-US" sz="2000" dirty="0"/>
          </a:p>
        </p:txBody>
      </p:sp>
      <p:sp>
        <p:nvSpPr>
          <p:cNvPr id="6" name="Text Placeholder 5"/>
          <p:cNvSpPr>
            <a:spLocks noGrp="1"/>
          </p:cNvSpPr>
          <p:nvPr>
            <p:ph type="body" idx="4294967295"/>
          </p:nvPr>
        </p:nvSpPr>
        <p:spPr>
          <a:xfrm>
            <a:off x="0" y="2438400"/>
            <a:ext cx="1752600" cy="3352800"/>
          </a:xfrm>
        </p:spPr>
        <p:txBody>
          <a:bodyPr>
            <a:noAutofit/>
          </a:bodyPr>
          <a:lstStyle/>
          <a:p>
            <a:pPr marL="0" indent="0" algn="ctr">
              <a:spcBef>
                <a:spcPts val="0"/>
              </a:spcBef>
              <a:spcAft>
                <a:spcPts val="0"/>
              </a:spcAft>
              <a:buNone/>
            </a:pPr>
            <a:r>
              <a:rPr lang="en-US" sz="2000" b="1" i="1" dirty="0" smtClean="0"/>
              <a:t>Please encourage your committee </a:t>
            </a:r>
          </a:p>
          <a:p>
            <a:pPr marL="0" indent="0" algn="ctr">
              <a:spcBef>
                <a:spcPts val="0"/>
              </a:spcBef>
              <a:spcAft>
                <a:spcPts val="0"/>
              </a:spcAft>
              <a:buNone/>
            </a:pPr>
            <a:r>
              <a:rPr lang="en-US" sz="2000" b="1" i="1" dirty="0" smtClean="0"/>
              <a:t>to be represented at all 8 meetings.</a:t>
            </a:r>
            <a:endParaRPr lang="en-US" sz="2000" b="1"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00" y="228600"/>
            <a:ext cx="6931152" cy="914400"/>
          </a:xfrm>
        </p:spPr>
        <p:txBody>
          <a:bodyPr>
            <a:normAutofit fontScale="90000"/>
          </a:bodyPr>
          <a:lstStyle/>
          <a:p>
            <a:pPr eaLnBrk="1" hangingPunct="1"/>
            <a:r>
              <a:rPr lang="en-US" dirty="0" smtClean="0">
                <a:latin typeface="Arial" charset="0"/>
                <a:cs typeface="Arial" charset="0"/>
              </a:rPr>
              <a:t>Time with </a:t>
            </a:r>
            <a:br>
              <a:rPr lang="en-US" dirty="0" smtClean="0">
                <a:latin typeface="Arial" charset="0"/>
                <a:cs typeface="Arial" charset="0"/>
              </a:rPr>
            </a:br>
            <a:r>
              <a:rPr lang="en-US" dirty="0" smtClean="0">
                <a:latin typeface="Arial" charset="0"/>
                <a:cs typeface="Arial" charset="0"/>
              </a:rPr>
              <a:t>Administrative Advisors</a:t>
            </a:r>
          </a:p>
        </p:txBody>
      </p:sp>
      <p:sp>
        <p:nvSpPr>
          <p:cNvPr id="8195" name="Content Placeholder 2"/>
          <p:cNvSpPr>
            <a:spLocks noGrp="1"/>
          </p:cNvSpPr>
          <p:nvPr>
            <p:ph idx="1"/>
          </p:nvPr>
        </p:nvSpPr>
        <p:spPr>
          <a:xfrm>
            <a:off x="2590800" y="2286000"/>
            <a:ext cx="2971800" cy="3429000"/>
          </a:xfrm>
        </p:spPr>
        <p:txBody>
          <a:bodyPr/>
          <a:lstStyle/>
          <a:p>
            <a:pPr eaLnBrk="1" hangingPunct="1"/>
            <a:r>
              <a:rPr lang="en-US" dirty="0" smtClean="0">
                <a:latin typeface="Arial" charset="0"/>
                <a:cs typeface="Arial" charset="0"/>
              </a:rPr>
              <a:t>Tuesday  1:30 – 3:00</a:t>
            </a:r>
          </a:p>
          <a:p>
            <a:pPr lvl="1" eaLnBrk="1" hangingPunct="1">
              <a:buFont typeface="Arial" charset="0"/>
              <a:buNone/>
            </a:pPr>
            <a:endParaRPr lang="en-US" dirty="0" smtClean="0">
              <a:latin typeface="Arial" charset="0"/>
              <a:cs typeface="Arial" charset="0"/>
            </a:endParaRPr>
          </a:p>
          <a:p>
            <a:pPr eaLnBrk="1" hangingPunct="1"/>
            <a:r>
              <a:rPr lang="en-US" dirty="0" smtClean="0">
                <a:latin typeface="Arial" charset="0"/>
                <a:cs typeface="Arial" charset="0"/>
              </a:rPr>
              <a:t>Wednesday  1:30 – 5:00</a:t>
            </a:r>
          </a:p>
          <a:p>
            <a:pPr eaLnBrk="1" hangingPunct="1"/>
            <a:endParaRPr lang="en-US" dirty="0" smtClean="0">
              <a:latin typeface="Arial" charset="0"/>
              <a:cs typeface="Arial" charset="0"/>
            </a:endParaRPr>
          </a:p>
          <a:p>
            <a:pPr lvl="1" eaLnBrk="1" hangingPunct="1">
              <a:buFont typeface="Arial" charset="0"/>
              <a:buNone/>
            </a:pPr>
            <a:endParaRPr lang="en-US" dirty="0" smtClean="0">
              <a:latin typeface="Arial" charset="0"/>
              <a:cs typeface="Arial" charset="0"/>
            </a:endParaRPr>
          </a:p>
        </p:txBody>
      </p:sp>
      <p:pic>
        <p:nvPicPr>
          <p:cNvPr id="3074" name="Picture 2" descr="C:\Documents and Settings\rachelw\Local Settings\Temporary Internet Files\Content.IE5\9QTVMVDD\MP900400986[1].jpg"/>
          <p:cNvPicPr>
            <a:picLocks noChangeAspect="1" noChangeArrowheads="1"/>
          </p:cNvPicPr>
          <p:nvPr/>
        </p:nvPicPr>
        <p:blipFill>
          <a:blip r:embed="rId2" cstate="print"/>
          <a:srcRect/>
          <a:stretch>
            <a:fillRect/>
          </a:stretch>
        </p:blipFill>
        <p:spPr bwMode="auto">
          <a:xfrm>
            <a:off x="6172200" y="2438400"/>
            <a:ext cx="2504661" cy="313159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59752" cy="990600"/>
          </a:xfrm>
        </p:spPr>
        <p:txBody>
          <a:bodyPr>
            <a:normAutofit fontScale="90000"/>
          </a:bodyPr>
          <a:lstStyle/>
          <a:p>
            <a:pPr eaLnBrk="1" hangingPunct="1">
              <a:defRPr/>
            </a:pPr>
            <a:r>
              <a:rPr lang="en-US" dirty="0" smtClean="0">
                <a:latin typeface="+mn-lt"/>
              </a:rPr>
              <a:t>Housekeeping Items:  </a:t>
            </a:r>
            <a:br>
              <a:rPr lang="en-US" dirty="0" smtClean="0">
                <a:latin typeface="+mn-lt"/>
              </a:rPr>
            </a:br>
            <a:r>
              <a:rPr lang="en-US" dirty="0" smtClean="0">
                <a:latin typeface="+mn-lt"/>
              </a:rPr>
              <a:t>State Reports:  Optional </a:t>
            </a:r>
            <a:endParaRPr lang="en-US" dirty="0">
              <a:latin typeface="+mn-lt"/>
            </a:endParaRPr>
          </a:p>
        </p:txBody>
      </p:sp>
      <p:sp>
        <p:nvSpPr>
          <p:cNvPr id="9219" name="Content Placeholder 2"/>
          <p:cNvSpPr>
            <a:spLocks noGrp="1"/>
          </p:cNvSpPr>
          <p:nvPr>
            <p:ph idx="1"/>
          </p:nvPr>
        </p:nvSpPr>
        <p:spPr>
          <a:xfrm>
            <a:off x="1905000" y="1828800"/>
            <a:ext cx="6553200" cy="2286000"/>
          </a:xfrm>
        </p:spPr>
        <p:txBody>
          <a:bodyPr/>
          <a:lstStyle/>
          <a:p>
            <a:pPr eaLnBrk="1" hangingPunct="1"/>
            <a:r>
              <a:rPr lang="en-US" sz="2400" dirty="0" smtClean="0">
                <a:latin typeface="Arial" charset="0"/>
                <a:cs typeface="Arial" charset="0"/>
              </a:rPr>
              <a:t>State Report Wiki is available</a:t>
            </a:r>
          </a:p>
          <a:p>
            <a:pPr algn="ctr" eaLnBrk="1" hangingPunct="1">
              <a:buFont typeface="Arial" charset="0"/>
              <a:buNone/>
            </a:pPr>
            <a:r>
              <a:rPr lang="en-US" sz="2000" dirty="0" smtClean="0">
                <a:latin typeface="Arial" charset="0"/>
                <a:cs typeface="Arial" charset="0"/>
                <a:hlinkClick r:id="rId3"/>
              </a:rPr>
              <a:t>http://collaborate.extension.org/wiki/Main_Page</a:t>
            </a:r>
            <a:endParaRPr lang="en-US" sz="2000" dirty="0" smtClean="0">
              <a:latin typeface="Arial" charset="0"/>
              <a:cs typeface="Arial" charset="0"/>
            </a:endParaRPr>
          </a:p>
          <a:p>
            <a:pPr eaLnBrk="1" hangingPunct="1"/>
            <a:r>
              <a:rPr lang="en-US" sz="2400" dirty="0" smtClean="0">
                <a:latin typeface="Arial" charset="0"/>
                <a:cs typeface="Arial" charset="0"/>
              </a:rPr>
              <a:t>Chairs should communicate to committee members regarding State Reports.</a:t>
            </a:r>
          </a:p>
        </p:txBody>
      </p:sp>
      <p:pic>
        <p:nvPicPr>
          <p:cNvPr id="32770" name="Picture 2" descr="C:\Documents and Settings\rachelw\Local Settings\Temporary Internet Files\Content.IE5\G9EDH18V\MP900175372[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096000" y="4267200"/>
            <a:ext cx="2855777" cy="1894332"/>
          </a:xfrm>
          <a:prstGeom prst="rect">
            <a:avLst/>
          </a:prstGeom>
          <a:ln>
            <a:noFill/>
          </a:ln>
          <a:effectLst>
            <a:softEdge rad="112500"/>
          </a:effectLst>
        </p:spPr>
      </p:pic>
      <p:sp>
        <p:nvSpPr>
          <p:cNvPr id="5" name="TextBox 4"/>
          <p:cNvSpPr txBox="1"/>
          <p:nvPr/>
        </p:nvSpPr>
        <p:spPr>
          <a:xfrm>
            <a:off x="2209800" y="4495800"/>
            <a:ext cx="3352800" cy="1477328"/>
          </a:xfrm>
          <a:prstGeom prst="rect">
            <a:avLst/>
          </a:prstGeom>
          <a:noFill/>
        </p:spPr>
        <p:txBody>
          <a:bodyPr wrap="square" rtlCol="0">
            <a:spAutoFit/>
          </a:bodyPr>
          <a:lstStyle/>
          <a:p>
            <a:r>
              <a:rPr lang="en-US" dirty="0" smtClean="0"/>
              <a:t>For Wiki Assistance:</a:t>
            </a:r>
          </a:p>
          <a:p>
            <a:r>
              <a:rPr lang="en-US" dirty="0" smtClean="0"/>
              <a:t>Rachel Welborn</a:t>
            </a:r>
          </a:p>
          <a:p>
            <a:r>
              <a:rPr lang="en-US" dirty="0" smtClean="0">
                <a:hlinkClick r:id="rId5"/>
              </a:rPr>
              <a:t>rachelw@srdc.msstate.edu</a:t>
            </a:r>
            <a:endParaRPr lang="en-US" dirty="0" smtClean="0"/>
          </a:p>
          <a:p>
            <a:r>
              <a:rPr lang="en-US" dirty="0" smtClean="0"/>
              <a:t>662-325-5885</a:t>
            </a:r>
          </a:p>
          <a:p>
            <a:r>
              <a:rPr lang="en-US" dirty="0" smtClean="0"/>
              <a:t>Deadline:  June 25,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07352" cy="990600"/>
          </a:xfrm>
        </p:spPr>
        <p:txBody>
          <a:bodyPr>
            <a:normAutofit fontScale="90000"/>
          </a:bodyPr>
          <a:lstStyle/>
          <a:p>
            <a:pPr eaLnBrk="1" hangingPunct="1">
              <a:defRPr/>
            </a:pPr>
            <a:r>
              <a:rPr lang="en-US" dirty="0" smtClean="0"/>
              <a:t>Housekeeping Items: </a:t>
            </a:r>
            <a:br>
              <a:rPr lang="en-US" dirty="0" smtClean="0"/>
            </a:br>
            <a:r>
              <a:rPr lang="en-US" dirty="0" smtClean="0"/>
              <a:t>Update 2011 Plan of Work</a:t>
            </a:r>
            <a:endParaRPr lang="en-US" sz="3100" i="1" dirty="0"/>
          </a:p>
        </p:txBody>
      </p:sp>
      <p:sp>
        <p:nvSpPr>
          <p:cNvPr id="11267" name="Content Placeholder 2"/>
          <p:cNvSpPr>
            <a:spLocks noGrp="1"/>
          </p:cNvSpPr>
          <p:nvPr>
            <p:ph idx="1"/>
          </p:nvPr>
        </p:nvSpPr>
        <p:spPr>
          <a:xfrm>
            <a:off x="1828800" y="1752600"/>
            <a:ext cx="7315200" cy="4648200"/>
          </a:xfrm>
        </p:spPr>
        <p:txBody>
          <a:bodyPr/>
          <a:lstStyle/>
          <a:p>
            <a:pPr eaLnBrk="1" hangingPunct="1"/>
            <a:r>
              <a:rPr lang="en-US" sz="2400" dirty="0" smtClean="0">
                <a:latin typeface="Arial" charset="0"/>
                <a:cs typeface="Arial" charset="0"/>
              </a:rPr>
              <a:t>Due Thursday, August 23rd </a:t>
            </a:r>
          </a:p>
          <a:p>
            <a:pPr eaLnBrk="1" hangingPunct="1"/>
            <a:r>
              <a:rPr lang="en-US" sz="2400" dirty="0" smtClean="0">
                <a:latin typeface="Arial" charset="0"/>
                <a:cs typeface="Arial" charset="0"/>
              </a:rPr>
              <a:t>Select Committees tab</a:t>
            </a:r>
          </a:p>
          <a:p>
            <a:pPr lvl="1" eaLnBrk="1" hangingPunct="1"/>
            <a:r>
              <a:rPr lang="en-US" sz="2400" dirty="0" smtClean="0">
                <a:solidFill>
                  <a:schemeClr val="tx2">
                    <a:lumMod val="75000"/>
                  </a:schemeClr>
                </a:solidFill>
                <a:latin typeface="Arial" charset="0"/>
                <a:cs typeface="Arial" charset="0"/>
              </a:rPr>
              <a:t>Select your committee</a:t>
            </a:r>
          </a:p>
          <a:p>
            <a:pPr lvl="1" eaLnBrk="1" hangingPunct="1"/>
            <a:r>
              <a:rPr lang="en-US" sz="2400" dirty="0" smtClean="0">
                <a:solidFill>
                  <a:schemeClr val="tx2">
                    <a:lumMod val="75000"/>
                  </a:schemeClr>
                </a:solidFill>
                <a:latin typeface="Arial" charset="0"/>
                <a:cs typeface="Arial" charset="0"/>
              </a:rPr>
              <a:t>Select “Update Plan of Work”</a:t>
            </a:r>
          </a:p>
          <a:p>
            <a:pPr lvl="1" eaLnBrk="1" hangingPunct="1"/>
            <a:r>
              <a:rPr lang="en-US" sz="2400" dirty="0" smtClean="0">
                <a:solidFill>
                  <a:schemeClr val="tx2">
                    <a:lumMod val="75000"/>
                  </a:schemeClr>
                </a:solidFill>
                <a:latin typeface="Arial" charset="0"/>
                <a:cs typeface="Arial" charset="0"/>
              </a:rPr>
              <a:t>Make changes</a:t>
            </a:r>
          </a:p>
          <a:p>
            <a:pPr lvl="1" eaLnBrk="1" hangingPunct="1"/>
            <a:r>
              <a:rPr lang="en-US" sz="2400" dirty="0" smtClean="0">
                <a:solidFill>
                  <a:schemeClr val="tx2">
                    <a:lumMod val="75000"/>
                  </a:schemeClr>
                </a:solidFill>
                <a:latin typeface="Arial" charset="0"/>
                <a:cs typeface="Arial" charset="0"/>
              </a:rPr>
              <a:t>This is now your accomplishment report</a:t>
            </a:r>
          </a:p>
          <a:p>
            <a:pPr lvl="1" eaLnBrk="1" hangingPunct="1"/>
            <a:r>
              <a:rPr lang="en-US" sz="2400" dirty="0" smtClean="0">
                <a:solidFill>
                  <a:schemeClr val="tx2">
                    <a:lumMod val="75000"/>
                  </a:schemeClr>
                </a:solidFill>
                <a:latin typeface="Arial" charset="0"/>
                <a:cs typeface="Arial" charset="0"/>
              </a:rPr>
              <a:t>E-mail updates to </a:t>
            </a:r>
            <a:r>
              <a:rPr lang="en-US" sz="2400" dirty="0" smtClean="0">
                <a:solidFill>
                  <a:schemeClr val="tx2">
                    <a:lumMod val="75000"/>
                  </a:schemeClr>
                </a:solidFill>
                <a:latin typeface="Arial" charset="0"/>
                <a:cs typeface="Arial" charset="0"/>
                <a:hlinkClick r:id="rId3"/>
              </a:rPr>
              <a:t>plnconference@gmail.com</a:t>
            </a:r>
            <a:r>
              <a:rPr lang="en-US" sz="2400" dirty="0" smtClean="0">
                <a:solidFill>
                  <a:schemeClr val="tx2">
                    <a:lumMod val="75000"/>
                  </a:schemeClr>
                </a:solidFill>
                <a:latin typeface="Arial" charset="0"/>
                <a:cs typeface="Arial" charset="0"/>
              </a:rPr>
              <a:t> </a:t>
            </a:r>
          </a:p>
          <a:p>
            <a:pPr lvl="2" eaLnBrk="1" hangingPunct="1"/>
            <a:endParaRPr lang="en-US" sz="2400" dirty="0" smtClean="0">
              <a:solidFill>
                <a:schemeClr val="tx2">
                  <a:lumMod val="75000"/>
                </a:schemeClr>
              </a:solidFill>
              <a:latin typeface="Arial" charset="0"/>
              <a:cs typeface="Arial" charset="0"/>
            </a:endParaRPr>
          </a:p>
        </p:txBody>
      </p:sp>
      <p:pic>
        <p:nvPicPr>
          <p:cNvPr id="8" name="Picture 2" descr="C:\Documents and Settings\rachelw\Local Settings\Temporary Internet Files\Content.IE5\9QTVMVDD\MP900438680[1].jpg"/>
          <p:cNvPicPr>
            <a:picLocks noChangeAspect="1" noChangeArrowheads="1"/>
          </p:cNvPicPr>
          <p:nvPr/>
        </p:nvPicPr>
        <p:blipFill>
          <a:blip r:embed="rId4" cstate="print"/>
          <a:srcRect/>
          <a:stretch>
            <a:fillRect/>
          </a:stretch>
        </p:blipFill>
        <p:spPr bwMode="auto">
          <a:xfrm rot="2321095">
            <a:off x="6502243" y="2422931"/>
            <a:ext cx="2173615" cy="1449076"/>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 name="TextBox 4"/>
          <p:cNvSpPr txBox="1"/>
          <p:nvPr/>
        </p:nvSpPr>
        <p:spPr>
          <a:xfrm>
            <a:off x="2286000" y="6172200"/>
            <a:ext cx="6553200" cy="523220"/>
          </a:xfrm>
          <a:prstGeom prst="rect">
            <a:avLst/>
          </a:prstGeom>
          <a:noFill/>
        </p:spPr>
        <p:txBody>
          <a:bodyPr wrap="square" rtlCol="0">
            <a:spAutoFit/>
          </a:bodyPr>
          <a:lstStyle/>
          <a:p>
            <a:r>
              <a:rPr lang="en-US" sz="2800" b="1" i="1" dirty="0" smtClean="0">
                <a:solidFill>
                  <a:schemeClr val="accent1"/>
                </a:solidFill>
              </a:rPr>
              <a:t>Can be completed pre-conference!</a:t>
            </a:r>
            <a:endParaRPr lang="en-US" sz="2800" b="1" i="1" dirty="0">
              <a:solidFill>
                <a:schemeClr val="accent1"/>
              </a:solidFill>
            </a:endParaRPr>
          </a:p>
        </p:txBody>
      </p:sp>
      <p:sp>
        <p:nvSpPr>
          <p:cNvPr id="6" name="TextBox 5"/>
          <p:cNvSpPr txBox="1"/>
          <p:nvPr/>
        </p:nvSpPr>
        <p:spPr>
          <a:xfrm>
            <a:off x="2590800" y="5867400"/>
            <a:ext cx="5715000" cy="400110"/>
          </a:xfrm>
          <a:prstGeom prst="rect">
            <a:avLst/>
          </a:prstGeom>
          <a:noFill/>
        </p:spPr>
        <p:txBody>
          <a:bodyPr wrap="square" rtlCol="0">
            <a:spAutoFit/>
          </a:bodyPr>
          <a:lstStyle/>
          <a:p>
            <a:pPr algn="ctr"/>
            <a:r>
              <a:rPr lang="en-US" sz="2000" b="1" dirty="0" smtClean="0">
                <a:solidFill>
                  <a:schemeClr val="accent1"/>
                </a:solidFill>
                <a:hlinkClick r:id="rId5"/>
              </a:rPr>
              <a:t>http://srpln.msstate.edu/</a:t>
            </a:r>
            <a:r>
              <a:rPr lang="en-US" sz="2000" b="1" dirty="0" smtClean="0">
                <a:solidFill>
                  <a:schemeClr val="accent1"/>
                </a:solidFill>
              </a:rPr>
              <a:t> </a:t>
            </a:r>
            <a:endParaRPr lang="en-US" sz="2000" b="1" dirty="0">
              <a:solidFill>
                <a:schemeClr val="accent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smtClean="0">
                <a:latin typeface="Arial" charset="0"/>
                <a:cs typeface="Arial" charset="0"/>
              </a:rPr>
              <a:t>Accomplishment Report</a:t>
            </a:r>
          </a:p>
        </p:txBody>
      </p:sp>
      <p:sp>
        <p:nvSpPr>
          <p:cNvPr id="3" name="Content Placeholder 2"/>
          <p:cNvSpPr>
            <a:spLocks noGrp="1"/>
          </p:cNvSpPr>
          <p:nvPr>
            <p:ph idx="1"/>
          </p:nvPr>
        </p:nvSpPr>
        <p:spPr>
          <a:xfrm>
            <a:off x="2209800" y="2438400"/>
            <a:ext cx="6477000" cy="2743200"/>
          </a:xfrm>
        </p:spPr>
        <p:txBody>
          <a:bodyPr>
            <a:normAutofit/>
          </a:bodyPr>
          <a:lstStyle/>
          <a:p>
            <a:pPr eaLnBrk="1" hangingPunct="1">
              <a:defRPr/>
            </a:pPr>
            <a:r>
              <a:rPr lang="en-US" dirty="0" smtClean="0"/>
              <a:t>Combined with Plan of Work</a:t>
            </a:r>
          </a:p>
          <a:p>
            <a:pPr eaLnBrk="1" hangingPunct="1">
              <a:defRPr/>
            </a:pPr>
            <a:r>
              <a:rPr lang="en-US" dirty="0" smtClean="0"/>
              <a:t>Due Thursday, August 23rd</a:t>
            </a:r>
          </a:p>
          <a:p>
            <a:pPr eaLnBrk="1" hangingPunct="1">
              <a:defRPr/>
            </a:pPr>
            <a:r>
              <a:rPr lang="en-US" dirty="0" smtClean="0"/>
              <a:t>Covers Sept. 2011- Aug. 2012</a:t>
            </a:r>
          </a:p>
        </p:txBody>
      </p:sp>
      <p:pic>
        <p:nvPicPr>
          <p:cNvPr id="8193" name="Picture 1" descr="C:\Documents and Settings\rachelw\Local Settings\Temporary Internet Files\Content.IE5\9QTVMVDD\MP900430681[1].jpg"/>
          <p:cNvPicPr>
            <a:picLocks noChangeAspect="1" noChangeArrowheads="1"/>
          </p:cNvPicPr>
          <p:nvPr/>
        </p:nvPicPr>
        <p:blipFill>
          <a:blip r:embed="rId3" cstate="print"/>
          <a:srcRect/>
          <a:stretch>
            <a:fillRect/>
          </a:stretch>
        </p:blipFill>
        <p:spPr bwMode="auto">
          <a:xfrm flipH="1">
            <a:off x="0" y="2590800"/>
            <a:ext cx="2286000" cy="2286000"/>
          </a:xfrm>
          <a:prstGeom prst="rect">
            <a:avLst/>
          </a:prstGeom>
          <a:ln>
            <a:noFill/>
          </a:ln>
          <a:effectLst>
            <a:reflection blurRad="12700" stA="30000" endPos="30000" dist="5000" dir="5400000" sy="-100000" algn="bl" rotWithShape="0"/>
          </a:effectLst>
          <a:scene3d>
            <a:camera prst="perspectiveContrastingRightFacing"/>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necting Communities PLN12">
  <a:themeElements>
    <a:clrScheme name="Custom 3">
      <a:dk1>
        <a:sysClr val="windowText" lastClr="000000"/>
      </a:dk1>
      <a:lt1>
        <a:sysClr val="window" lastClr="FFFFFF"/>
      </a:lt1>
      <a:dk2>
        <a:srgbClr val="04617B"/>
      </a:dk2>
      <a:lt2>
        <a:srgbClr val="DBF5F9"/>
      </a:lt2>
      <a:accent1>
        <a:srgbClr val="25628B"/>
      </a:accent1>
      <a:accent2>
        <a:srgbClr val="7FAFD3"/>
      </a:accent2>
      <a:accent3>
        <a:srgbClr val="CCECFC"/>
      </a:accent3>
      <a:accent4>
        <a:srgbClr val="0000FF"/>
      </a:accent4>
      <a:accent5>
        <a:srgbClr val="7CCA62"/>
      </a:accent5>
      <a:accent6>
        <a:srgbClr val="A5C249"/>
      </a:accent6>
      <a:hlink>
        <a:srgbClr val="21B2C8"/>
      </a:hlink>
      <a:folHlink>
        <a:srgbClr val="85DFD0"/>
      </a:folHlink>
    </a:clrScheme>
    <a:fontScheme name="Custom 1">
      <a:majorFont>
        <a:latin typeface="Gill Sans MT"/>
        <a:ea typeface=""/>
        <a:cs typeface=""/>
      </a:majorFont>
      <a:minorFont>
        <a:latin typeface="Gill Sans MT"/>
        <a:ea typeface=""/>
        <a:cs typeface=""/>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pln12_ppt_temp</Template>
  <TotalTime>2790</TotalTime>
  <Words>862</Words>
  <Application>Microsoft Office PowerPoint</Application>
  <PresentationFormat>On-screen Show (4:3)</PresentationFormat>
  <Paragraphs>204</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Connecting Communities PLN12</vt:lpstr>
      <vt:lpstr>Slide 1</vt:lpstr>
      <vt:lpstr>Agenda</vt:lpstr>
      <vt:lpstr>Conference Highlights Monday, August 20th </vt:lpstr>
      <vt:lpstr>Conference Highlights Tuesday, August 21st  </vt:lpstr>
      <vt:lpstr>Conference Highlights Tuesday, August 21st  </vt:lpstr>
      <vt:lpstr>Time with  Administrative Advisors</vt:lpstr>
      <vt:lpstr>Housekeeping Items:   State Reports:  Optional </vt:lpstr>
      <vt:lpstr>Housekeeping Items:  Update 2011 Plan of Work</vt:lpstr>
      <vt:lpstr>Accomplishment Report</vt:lpstr>
      <vt:lpstr>Housekeeping Items: Create New Plan of Work</vt:lpstr>
      <vt:lpstr>Housekeeping Items: Elect Officers &amp; PLC Representatives</vt:lpstr>
      <vt:lpstr>PLC Representatives Completing Terms</vt:lpstr>
      <vt:lpstr>Executive Committee</vt:lpstr>
      <vt:lpstr>Housekeeping Items: Update Members’ List &amp; Listserv</vt:lpstr>
      <vt:lpstr>Housekeeping Items: Action &amp; Information Items</vt:lpstr>
      <vt:lpstr>Action Item</vt:lpstr>
      <vt:lpstr>Action Item:  Good Example</vt:lpstr>
      <vt:lpstr>Action Item: Poor Example</vt:lpstr>
      <vt:lpstr>Information Item</vt:lpstr>
      <vt:lpstr>Information Item: Good Example</vt:lpstr>
      <vt:lpstr>Information Item:   Poor Example</vt:lpstr>
      <vt:lpstr>New:  Accomplishment Slide</vt:lpstr>
      <vt:lpstr>Accomplishment Examples</vt:lpstr>
      <vt:lpstr>Evaluations</vt:lpstr>
      <vt:lpstr>Questions?</vt:lpstr>
    </vt:vector>
  </TitlesOfParts>
  <Company>UACES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Region Program Leadership Network</dc:title>
  <dc:creator>nboston</dc:creator>
  <cp:lastModifiedBy>Extension Service</cp:lastModifiedBy>
  <cp:revision>130</cp:revision>
  <dcterms:created xsi:type="dcterms:W3CDTF">2008-06-06T15:57:01Z</dcterms:created>
  <dcterms:modified xsi:type="dcterms:W3CDTF">2012-06-19T14:44:14Z</dcterms:modified>
</cp:coreProperties>
</file>